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1AEE78-9747-4BAD-BDC6-34159C19A30A}">
  <a:tblStyle styleId="{2A1AEE78-9747-4BAD-BDC6-34159C19A3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88" y="10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cropython.or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github.com/NickWaterton/Roomba980-Python" TargetMode="External"/><Relationship Id="rId5" Type="http://schemas.openxmlformats.org/officeDocument/2006/relationships/hyperlink" Target="https://github.com/dronekit/dronekit-python" TargetMode="External"/><Relationship Id="rId4" Type="http://schemas.openxmlformats.org/officeDocument/2006/relationships/hyperlink" Target="https://smartcar.com/doc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ewsroom.statefarm.com/using-drone-technology-to-help-define-ris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cb05cee2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cb05cee2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f85a5142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f85a514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c97e97c7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c97e97c7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c97e97c78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c97e97c7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c97e97c7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c97e97c7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c97e97c7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c97e97c7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c97e97c7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c97e97c7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7e97c7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c97e97c7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c97e97c7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c97e97c7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0f85a514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0f85a514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0f85a5142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0f85a514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cb05cee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cb05cee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cb05cee2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cb05cee2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cb05cee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cb05cee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cb05cee2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cb05cee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cb05cee2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cb05cee2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cb05cee2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cb05cee2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cb05cee2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cb05cee2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cb05cee2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cb05cee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cb05cee23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cb05cee2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0f85a5142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0f85a5142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c97e97c7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c97e97c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b05cee2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b05cee2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cb05cee23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cb05cee23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cb05cee23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cb05cee2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b05cee2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b05cee2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cb05cee23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cb05cee2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cb05cee23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cb05cee2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cb05cee2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cb05cee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cb05cee2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cb05cee2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cb05cee23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cb05cee2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cb05cee23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cb05cee2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c97e97c7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c97e97c7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b05cee23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b05cee2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cb05cee2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cb05cee2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0f85a5142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0f85a514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b05cee2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cb05cee2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b05cee2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b05cee2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cb05cee2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7cb05cee2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cb05cee23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cb05cee2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0f85a5142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0f85a514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0f85a51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0f85a51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0f85a514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0f85a514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c97e97c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c97e97c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0f85a5142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0f85a514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0f85a514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0f85a514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0f85a5142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0f85a514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0f85a5142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0f85a514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0f85a514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0f85a514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80f85a5142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80f85a514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0f85a514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0f85a5142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0f85a5142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80f85a5142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cb05cee2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cb05cee2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c97e97c7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c97e97c7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c97e97c7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c97e97c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https://micropython.org/</a:t>
            </a:r>
            <a:endParaRPr/>
          </a:p>
          <a:p>
            <a:pPr marL="0" lvl="0" indent="0" algn="l" rtl="0">
              <a:spcBef>
                <a:spcPts val="0"/>
              </a:spcBef>
              <a:spcAft>
                <a:spcPts val="0"/>
              </a:spcAft>
              <a:buNone/>
            </a:pPr>
            <a:r>
              <a:rPr lang="en" u="sng">
                <a:solidFill>
                  <a:schemeClr val="hlink"/>
                </a:solidFill>
                <a:hlinkClick r:id="rId4"/>
              </a:rPr>
              <a:t>https://smartcar.com/docs/</a:t>
            </a:r>
            <a:endParaRPr/>
          </a:p>
          <a:p>
            <a:pPr marL="0" lvl="0" indent="0" algn="l" rtl="0">
              <a:spcBef>
                <a:spcPts val="0"/>
              </a:spcBef>
              <a:spcAft>
                <a:spcPts val="0"/>
              </a:spcAft>
              <a:buNone/>
            </a:pPr>
            <a:r>
              <a:rPr lang="en" u="sng">
                <a:solidFill>
                  <a:schemeClr val="hlink"/>
                </a:solidFill>
                <a:hlinkClick r:id="rId5"/>
              </a:rPr>
              <a:t>https://github.com/dronekit/dronekit-python</a:t>
            </a:r>
            <a:endParaRPr/>
          </a:p>
          <a:p>
            <a:pPr marL="0" lvl="0" indent="0" algn="l" rtl="0">
              <a:spcBef>
                <a:spcPts val="0"/>
              </a:spcBef>
              <a:spcAft>
                <a:spcPts val="0"/>
              </a:spcAft>
              <a:buNone/>
            </a:pPr>
            <a:r>
              <a:rPr lang="en" u="sng">
                <a:solidFill>
                  <a:schemeClr val="hlink"/>
                </a:solidFill>
                <a:hlinkClick r:id="rId6"/>
              </a:rPr>
              <a:t>https://github.com/NickWaterton/Roomba980-Python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c97e97c7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c97e97c7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https://newsroom.statefarm.com/using-drone-technology-to-help-define-risk/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c97e97c7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c97e97c7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987975" y="1961700"/>
            <a:ext cx="6205800" cy="12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How to Program a Drone to Fly with Python.</a:t>
            </a:r>
            <a:endParaRPr sz="3000" b="1">
              <a:solidFill>
                <a:srgbClr val="666666"/>
              </a:solidFill>
            </a:endParaRPr>
          </a:p>
        </p:txBody>
      </p:sp>
      <p:pic>
        <p:nvPicPr>
          <p:cNvPr id="55" name="Google Shape;55;p13"/>
          <p:cNvPicPr preferRelativeResize="0"/>
          <p:nvPr/>
        </p:nvPicPr>
        <p:blipFill>
          <a:blip r:embed="rId3">
            <a:alphaModFix/>
          </a:blip>
          <a:stretch>
            <a:fillRect/>
          </a:stretch>
        </p:blipFill>
        <p:spPr>
          <a:xfrm>
            <a:off x="4906136" y="3718425"/>
            <a:ext cx="3612214" cy="122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236350" y="103900"/>
            <a:ext cx="1876625" cy="2535899"/>
          </a:xfrm>
          <a:prstGeom prst="rect">
            <a:avLst/>
          </a:prstGeom>
          <a:noFill/>
          <a:ln>
            <a:noFill/>
          </a:ln>
        </p:spPr>
      </p:pic>
      <p:sp>
        <p:nvSpPr>
          <p:cNvPr id="121" name="Google Shape;121;p22"/>
          <p:cNvSpPr txBox="1">
            <a:spLocks noGrp="1"/>
          </p:cNvSpPr>
          <p:nvPr>
            <p:ph type="body" idx="4294967295"/>
          </p:nvPr>
        </p:nvSpPr>
        <p:spPr>
          <a:xfrm>
            <a:off x="4624475" y="863550"/>
            <a:ext cx="4305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The Python programming language is one of the easiest, but also most powerful languages to learn.</a:t>
            </a:r>
            <a:endParaRPr sz="3000"/>
          </a:p>
        </p:txBody>
      </p:sp>
      <p:pic>
        <p:nvPicPr>
          <p:cNvPr id="122" name="Google Shape;122;p22"/>
          <p:cNvPicPr preferRelativeResize="0"/>
          <p:nvPr/>
        </p:nvPicPr>
        <p:blipFill>
          <a:blip r:embed="rId4">
            <a:alphaModFix/>
          </a:blip>
          <a:stretch>
            <a:fillRect/>
          </a:stretch>
        </p:blipFill>
        <p:spPr>
          <a:xfrm>
            <a:off x="2333400" y="2288325"/>
            <a:ext cx="1969101" cy="2642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Programming the Drone</a:t>
            </a:r>
            <a:endParaRPr>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33" name="Google Shape;133;p24"/>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So what does a real Python program look like? </a:t>
            </a:r>
            <a:endParaRPr sz="3000"/>
          </a:p>
          <a:p>
            <a:pPr marL="0" lvl="0" indent="0" algn="l" rtl="0">
              <a:spcBef>
                <a:spcPts val="1600"/>
              </a:spcBef>
              <a:spcAft>
                <a:spcPts val="1600"/>
              </a:spcAft>
              <a:buNone/>
            </a:pPr>
            <a:r>
              <a:rPr lang="en" sz="3000"/>
              <a:t>On the next page, can you guess what these real Python commands are telling the drone to do?</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39" name="Google Shape;139;p25"/>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drone.takeoff()</a:t>
            </a:r>
            <a:endParaRPr sz="3000" b="1">
              <a:latin typeface="Courier New"/>
              <a:ea typeface="Courier New"/>
              <a:cs typeface="Courier New"/>
              <a:sym typeface="Courier New"/>
            </a:endParaRPr>
          </a:p>
          <a:p>
            <a:pPr marL="0" lvl="0" indent="0" algn="l" rtl="0">
              <a:spcBef>
                <a:spcPts val="1600"/>
              </a:spcBef>
              <a:spcAft>
                <a:spcPts val="0"/>
              </a:spcAft>
              <a:buNone/>
            </a:pPr>
            <a:r>
              <a:rPr lang="en" sz="3000" b="1">
                <a:latin typeface="Courier New"/>
                <a:ea typeface="Courier New"/>
                <a:cs typeface="Courier New"/>
                <a:sym typeface="Courier New"/>
              </a:rPr>
              <a:t>drone.forward(50)</a:t>
            </a:r>
            <a:endParaRPr sz="3000" b="1">
              <a:latin typeface="Courier New"/>
              <a:ea typeface="Courier New"/>
              <a:cs typeface="Courier New"/>
              <a:sym typeface="Courier New"/>
            </a:endParaRPr>
          </a:p>
          <a:p>
            <a:pPr marL="0" lvl="0" indent="0" algn="l" rtl="0">
              <a:spcBef>
                <a:spcPts val="1600"/>
              </a:spcBef>
              <a:spcAft>
                <a:spcPts val="0"/>
              </a:spcAft>
              <a:buNone/>
            </a:pPr>
            <a:r>
              <a:rPr lang="en" sz="3000" b="1">
                <a:latin typeface="Courier New"/>
                <a:ea typeface="Courier New"/>
                <a:cs typeface="Courier New"/>
                <a:sym typeface="Courier New"/>
              </a:rPr>
              <a:t>drone.cw(90)</a:t>
            </a:r>
            <a:endParaRPr sz="3000" b="1">
              <a:latin typeface="Courier New"/>
              <a:ea typeface="Courier New"/>
              <a:cs typeface="Courier New"/>
              <a:sym typeface="Courier New"/>
            </a:endParaRPr>
          </a:p>
          <a:p>
            <a:pPr marL="0" lvl="0" indent="0" algn="l" rtl="0">
              <a:spcBef>
                <a:spcPts val="1600"/>
              </a:spcBef>
              <a:spcAft>
                <a:spcPts val="0"/>
              </a:spcAft>
              <a:buNone/>
            </a:pPr>
            <a:r>
              <a:rPr lang="en" sz="3000" b="1">
                <a:latin typeface="Courier New"/>
                <a:ea typeface="Courier New"/>
                <a:cs typeface="Courier New"/>
                <a:sym typeface="Courier New"/>
              </a:rPr>
              <a:t>drone.flip(“f”)</a:t>
            </a:r>
            <a:endParaRPr sz="3000" b="1">
              <a:latin typeface="Courier New"/>
              <a:ea typeface="Courier New"/>
              <a:cs typeface="Courier New"/>
              <a:sym typeface="Courier New"/>
            </a:endParaRPr>
          </a:p>
          <a:p>
            <a:pPr marL="0" lvl="0" indent="0" algn="l" rtl="0">
              <a:spcBef>
                <a:spcPts val="1600"/>
              </a:spcBef>
              <a:spcAft>
                <a:spcPts val="1600"/>
              </a:spcAft>
              <a:buNone/>
            </a:pPr>
            <a:r>
              <a:rPr lang="en" sz="3000" b="1">
                <a:latin typeface="Courier New"/>
                <a:ea typeface="Courier New"/>
                <a:cs typeface="Courier New"/>
                <a:sym typeface="Courier New"/>
              </a:rPr>
              <a:t>drone.land()</a:t>
            </a:r>
            <a:endParaRPr sz="3000" b="1">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45" name="Google Shape;145;p26"/>
          <p:cNvSpPr txBox="1">
            <a:spLocks noGrp="1"/>
          </p:cNvSpPr>
          <p:nvPr>
            <p:ph type="body" idx="4294967295"/>
          </p:nvPr>
        </p:nvSpPr>
        <p:spPr>
          <a:xfrm>
            <a:off x="2211650" y="2140050"/>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drone.forward(50)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146" name="Google Shape;146;p26"/>
          <p:cNvSpPr txBox="1"/>
          <p:nvPr/>
        </p:nvSpPr>
        <p:spPr>
          <a:xfrm>
            <a:off x="409375" y="4618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47" name="Google Shape;147;p26"/>
          <p:cNvCxnSpPr/>
          <p:nvPr/>
        </p:nvCxnSpPr>
        <p:spPr>
          <a:xfrm>
            <a:off x="1679500" y="1899950"/>
            <a:ext cx="1070700" cy="4200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6"/>
          <p:cNvSpPr txBox="1"/>
          <p:nvPr/>
        </p:nvSpPr>
        <p:spPr>
          <a:xfrm>
            <a:off x="2451600" y="34169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49" name="Google Shape;149;p26"/>
          <p:cNvCxnSpPr>
            <a:stCxn id="148" idx="0"/>
          </p:cNvCxnSpPr>
          <p:nvPr/>
        </p:nvCxnSpPr>
        <p:spPr>
          <a:xfrm rot="10800000" flipH="1">
            <a:off x="3511800" y="2718575"/>
            <a:ext cx="57300" cy="698400"/>
          </a:xfrm>
          <a:prstGeom prst="straightConnector1">
            <a:avLst/>
          </a:prstGeom>
          <a:noFill/>
          <a:ln w="9525" cap="flat" cmpd="sng">
            <a:solidFill>
              <a:schemeClr val="dk2"/>
            </a:solidFill>
            <a:prstDash val="solid"/>
            <a:round/>
            <a:headEnd type="none" w="med" len="med"/>
            <a:tailEnd type="triangle" w="med" len="med"/>
          </a:ln>
        </p:spPr>
      </p:cxnSp>
      <p:sp>
        <p:nvSpPr>
          <p:cNvPr id="150" name="Google Shape;150;p26"/>
          <p:cNvSpPr txBox="1"/>
          <p:nvPr/>
        </p:nvSpPr>
        <p:spPr>
          <a:xfrm>
            <a:off x="3511800" y="23132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After the period, we have our command which is known as a “method” or “function”. This method tells the drone to fly forward. </a:t>
            </a:r>
            <a:endParaRPr>
              <a:solidFill>
                <a:srgbClr val="666666"/>
              </a:solidFill>
            </a:endParaRPr>
          </a:p>
        </p:txBody>
      </p:sp>
      <p:cxnSp>
        <p:nvCxnSpPr>
          <p:cNvPr id="151" name="Google Shape;151;p26"/>
          <p:cNvCxnSpPr/>
          <p:nvPr/>
        </p:nvCxnSpPr>
        <p:spPr>
          <a:xfrm>
            <a:off x="4482200" y="1595525"/>
            <a:ext cx="10500" cy="7347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6"/>
          <p:cNvSpPr txBox="1"/>
          <p:nvPr/>
        </p:nvSpPr>
        <p:spPr>
          <a:xfrm>
            <a:off x="5962250" y="3003450"/>
            <a:ext cx="2834100" cy="18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Inside the parentheses, we are telling the drone how far forward to go. In this case, the “forward” method needs to know how far to go forward in centimeters. This is called a “argument” and can be any valid number for this method.</a:t>
            </a:r>
            <a:endParaRPr>
              <a:solidFill>
                <a:srgbClr val="666666"/>
              </a:solidFill>
            </a:endParaRPr>
          </a:p>
        </p:txBody>
      </p:sp>
      <p:cxnSp>
        <p:nvCxnSpPr>
          <p:cNvPr id="153" name="Google Shape;153;p26"/>
          <p:cNvCxnSpPr/>
          <p:nvPr/>
        </p:nvCxnSpPr>
        <p:spPr>
          <a:xfrm rot="10800000">
            <a:off x="5783750" y="2676700"/>
            <a:ext cx="1270200" cy="39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59" name="Google Shape;159;p27"/>
          <p:cNvSpPr txBox="1">
            <a:spLocks noGrp="1"/>
          </p:cNvSpPr>
          <p:nvPr>
            <p:ph type="body" idx="4294967295"/>
          </p:nvPr>
        </p:nvSpPr>
        <p:spPr>
          <a:xfrm>
            <a:off x="2211650" y="2140050"/>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drone.cw(90)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160" name="Google Shape;160;p27"/>
          <p:cNvSpPr txBox="1"/>
          <p:nvPr/>
        </p:nvSpPr>
        <p:spPr>
          <a:xfrm>
            <a:off x="409375" y="4618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61" name="Google Shape;161;p27"/>
          <p:cNvCxnSpPr/>
          <p:nvPr/>
        </p:nvCxnSpPr>
        <p:spPr>
          <a:xfrm>
            <a:off x="1679500" y="1899950"/>
            <a:ext cx="1070700" cy="4200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7"/>
          <p:cNvSpPr txBox="1"/>
          <p:nvPr/>
        </p:nvSpPr>
        <p:spPr>
          <a:xfrm>
            <a:off x="2451600" y="34169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63" name="Google Shape;163;p27"/>
          <p:cNvCxnSpPr>
            <a:stCxn id="162" idx="0"/>
          </p:cNvCxnSpPr>
          <p:nvPr/>
        </p:nvCxnSpPr>
        <p:spPr>
          <a:xfrm rot="10800000" flipH="1">
            <a:off x="3511800" y="2718575"/>
            <a:ext cx="57300" cy="6984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7"/>
          <p:cNvSpPr txBox="1"/>
          <p:nvPr/>
        </p:nvSpPr>
        <p:spPr>
          <a:xfrm>
            <a:off x="2902200" y="734750"/>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method tells the drone to rotate clockwise.</a:t>
            </a:r>
            <a:endParaRPr>
              <a:solidFill>
                <a:srgbClr val="666666"/>
              </a:solidFill>
            </a:endParaRPr>
          </a:p>
        </p:txBody>
      </p:sp>
      <p:cxnSp>
        <p:nvCxnSpPr>
          <p:cNvPr id="165" name="Google Shape;165;p27"/>
          <p:cNvCxnSpPr/>
          <p:nvPr/>
        </p:nvCxnSpPr>
        <p:spPr>
          <a:xfrm>
            <a:off x="3872600" y="1595525"/>
            <a:ext cx="10500" cy="73470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7"/>
          <p:cNvSpPr txBox="1"/>
          <p:nvPr/>
        </p:nvSpPr>
        <p:spPr>
          <a:xfrm>
            <a:off x="5185475" y="2992950"/>
            <a:ext cx="2834100" cy="18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 this case, the method needs to know the number of degrees to rotate. You can use any number to tell the drone how much to rotate.</a:t>
            </a:r>
            <a:endParaRPr>
              <a:solidFill>
                <a:srgbClr val="666666"/>
              </a:solidFill>
            </a:endParaRPr>
          </a:p>
        </p:txBody>
      </p:sp>
      <p:cxnSp>
        <p:nvCxnSpPr>
          <p:cNvPr id="167" name="Google Shape;167;p27"/>
          <p:cNvCxnSpPr/>
          <p:nvPr/>
        </p:nvCxnSpPr>
        <p:spPr>
          <a:xfrm rot="10800000">
            <a:off x="5006975" y="2666200"/>
            <a:ext cx="1270200" cy="39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73" name="Google Shape;173;p28"/>
          <p:cNvSpPr txBox="1">
            <a:spLocks noGrp="1"/>
          </p:cNvSpPr>
          <p:nvPr>
            <p:ph type="body" idx="4294967295"/>
          </p:nvPr>
        </p:nvSpPr>
        <p:spPr>
          <a:xfrm>
            <a:off x="2211650" y="2140050"/>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drone.flip(“f”)</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174" name="Google Shape;174;p28"/>
          <p:cNvSpPr txBox="1"/>
          <p:nvPr/>
        </p:nvSpPr>
        <p:spPr>
          <a:xfrm>
            <a:off x="409375" y="4618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75" name="Google Shape;175;p28"/>
          <p:cNvCxnSpPr/>
          <p:nvPr/>
        </p:nvCxnSpPr>
        <p:spPr>
          <a:xfrm>
            <a:off x="1679500" y="1899950"/>
            <a:ext cx="1070700" cy="42000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8"/>
          <p:cNvSpPr txBox="1"/>
          <p:nvPr/>
        </p:nvSpPr>
        <p:spPr>
          <a:xfrm>
            <a:off x="2451600" y="34169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77" name="Google Shape;177;p28"/>
          <p:cNvCxnSpPr>
            <a:stCxn id="176" idx="0"/>
          </p:cNvCxnSpPr>
          <p:nvPr/>
        </p:nvCxnSpPr>
        <p:spPr>
          <a:xfrm rot="10800000" flipH="1">
            <a:off x="3511800" y="2718575"/>
            <a:ext cx="57300" cy="69840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28"/>
          <p:cNvSpPr txBox="1"/>
          <p:nvPr/>
        </p:nvSpPr>
        <p:spPr>
          <a:xfrm>
            <a:off x="3130800" y="974850"/>
            <a:ext cx="21204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method tells the drone to flip.</a:t>
            </a:r>
            <a:endParaRPr>
              <a:solidFill>
                <a:srgbClr val="666666"/>
              </a:solidFill>
            </a:endParaRPr>
          </a:p>
        </p:txBody>
      </p:sp>
      <p:cxnSp>
        <p:nvCxnSpPr>
          <p:cNvPr id="179" name="Google Shape;179;p28"/>
          <p:cNvCxnSpPr/>
          <p:nvPr/>
        </p:nvCxnSpPr>
        <p:spPr>
          <a:xfrm>
            <a:off x="4101200" y="1595525"/>
            <a:ext cx="10500" cy="734700"/>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8"/>
          <p:cNvSpPr txBox="1"/>
          <p:nvPr/>
        </p:nvSpPr>
        <p:spPr>
          <a:xfrm>
            <a:off x="5962250" y="3003450"/>
            <a:ext cx="2834100" cy="20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Inside the parentheses, notice the “f” is inside quotation marks. Valid values here include the following:</a:t>
            </a: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lnSpc>
                <a:spcPct val="100000"/>
              </a:lnSpc>
              <a:spcBef>
                <a:spcPts val="0"/>
              </a:spcBef>
              <a:spcAft>
                <a:spcPts val="0"/>
              </a:spcAft>
              <a:buNone/>
            </a:pPr>
            <a:r>
              <a:rPr lang="en" b="1">
                <a:solidFill>
                  <a:srgbClr val="666666"/>
                </a:solidFill>
                <a:highlight>
                  <a:srgbClr val="FFFFFF"/>
                </a:highlight>
                <a:latin typeface="Courier New"/>
                <a:ea typeface="Courier New"/>
                <a:cs typeface="Courier New"/>
                <a:sym typeface="Courier New"/>
              </a:rPr>
              <a:t>“l” - left</a:t>
            </a:r>
            <a:endParaRPr b="1">
              <a:solidFill>
                <a:srgbClr val="666666"/>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rgbClr val="666666"/>
                </a:solidFill>
                <a:highlight>
                  <a:srgbClr val="FFFFFF"/>
                </a:highlight>
                <a:latin typeface="Courier New"/>
                <a:ea typeface="Courier New"/>
                <a:cs typeface="Courier New"/>
                <a:sym typeface="Courier New"/>
              </a:rPr>
              <a:t>“r” - right</a:t>
            </a:r>
            <a:endParaRPr b="1">
              <a:solidFill>
                <a:srgbClr val="666666"/>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rgbClr val="666666"/>
                </a:solidFill>
                <a:highlight>
                  <a:srgbClr val="FFFFFF"/>
                </a:highlight>
                <a:latin typeface="Courier New"/>
                <a:ea typeface="Courier New"/>
                <a:cs typeface="Courier New"/>
                <a:sym typeface="Courier New"/>
              </a:rPr>
              <a:t>“f” - forward</a:t>
            </a:r>
            <a:endParaRPr b="1">
              <a:solidFill>
                <a:srgbClr val="666666"/>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rgbClr val="666666"/>
                </a:solidFill>
                <a:highlight>
                  <a:srgbClr val="FFFFFF"/>
                </a:highlight>
                <a:latin typeface="Courier New"/>
                <a:ea typeface="Courier New"/>
                <a:cs typeface="Courier New"/>
                <a:sym typeface="Courier New"/>
              </a:rPr>
              <a:t>“b” - back</a:t>
            </a:r>
            <a:endParaRPr b="1">
              <a:solidFill>
                <a:srgbClr val="666666"/>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solidFill>
                <a:srgbClr val="666666"/>
              </a:solidFill>
            </a:endParaRPr>
          </a:p>
        </p:txBody>
      </p:sp>
      <p:cxnSp>
        <p:nvCxnSpPr>
          <p:cNvPr id="181" name="Google Shape;181;p28"/>
          <p:cNvCxnSpPr/>
          <p:nvPr/>
        </p:nvCxnSpPr>
        <p:spPr>
          <a:xfrm rot="10800000">
            <a:off x="5783750" y="2676700"/>
            <a:ext cx="1270200" cy="39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87" name="Google Shape;187;p29"/>
          <p:cNvSpPr txBox="1">
            <a:spLocks noGrp="1"/>
          </p:cNvSpPr>
          <p:nvPr>
            <p:ph type="body" idx="4294967295"/>
          </p:nvPr>
        </p:nvSpPr>
        <p:spPr>
          <a:xfrm>
            <a:off x="2211650" y="2140050"/>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drone.takeoff()</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188" name="Google Shape;188;p29"/>
          <p:cNvSpPr txBox="1"/>
          <p:nvPr/>
        </p:nvSpPr>
        <p:spPr>
          <a:xfrm>
            <a:off x="409375" y="4618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is the name of your drone in the program which is known as an “object”. We named the drone “drone”, but we can use any name.</a:t>
            </a:r>
            <a:endParaRPr>
              <a:solidFill>
                <a:srgbClr val="666666"/>
              </a:solidFill>
            </a:endParaRPr>
          </a:p>
        </p:txBody>
      </p:sp>
      <p:cxnSp>
        <p:nvCxnSpPr>
          <p:cNvPr id="189" name="Google Shape;189;p29"/>
          <p:cNvCxnSpPr/>
          <p:nvPr/>
        </p:nvCxnSpPr>
        <p:spPr>
          <a:xfrm>
            <a:off x="1679500" y="1899950"/>
            <a:ext cx="1070700" cy="4200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p29"/>
          <p:cNvSpPr txBox="1"/>
          <p:nvPr/>
        </p:nvSpPr>
        <p:spPr>
          <a:xfrm>
            <a:off x="2451600" y="341697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The period separates our object from the command we want to send to the drone.</a:t>
            </a:r>
            <a:endParaRPr>
              <a:solidFill>
                <a:srgbClr val="666666"/>
              </a:solidFill>
            </a:endParaRPr>
          </a:p>
        </p:txBody>
      </p:sp>
      <p:cxnSp>
        <p:nvCxnSpPr>
          <p:cNvPr id="191" name="Google Shape;191;p29"/>
          <p:cNvCxnSpPr>
            <a:stCxn id="190" idx="0"/>
          </p:cNvCxnSpPr>
          <p:nvPr/>
        </p:nvCxnSpPr>
        <p:spPr>
          <a:xfrm rot="10800000" flipH="1">
            <a:off x="3511800" y="2718575"/>
            <a:ext cx="57300" cy="69840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9"/>
          <p:cNvSpPr txBox="1"/>
          <p:nvPr/>
        </p:nvSpPr>
        <p:spPr>
          <a:xfrm>
            <a:off x="3511800" y="231325"/>
            <a:ext cx="2120400" cy="11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This method tells the drone to takeoff and must be run before any other commands. </a:t>
            </a:r>
            <a:endParaRPr>
              <a:solidFill>
                <a:srgbClr val="666666"/>
              </a:solidFill>
            </a:endParaRPr>
          </a:p>
        </p:txBody>
      </p:sp>
      <p:cxnSp>
        <p:nvCxnSpPr>
          <p:cNvPr id="193" name="Google Shape;193;p29"/>
          <p:cNvCxnSpPr/>
          <p:nvPr/>
        </p:nvCxnSpPr>
        <p:spPr>
          <a:xfrm>
            <a:off x="4482200" y="1595525"/>
            <a:ext cx="10500" cy="73470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29"/>
          <p:cNvSpPr txBox="1"/>
          <p:nvPr/>
        </p:nvSpPr>
        <p:spPr>
          <a:xfrm>
            <a:off x="5962250" y="3003450"/>
            <a:ext cx="2834100" cy="18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 this case, because there is only one way to takeoff, there are no arguments required within the parentheses.</a:t>
            </a:r>
            <a:endParaRPr>
              <a:solidFill>
                <a:srgbClr val="666666"/>
              </a:solidFill>
            </a:endParaRPr>
          </a:p>
        </p:txBody>
      </p:sp>
      <p:cxnSp>
        <p:nvCxnSpPr>
          <p:cNvPr id="195" name="Google Shape;195;p29"/>
          <p:cNvCxnSpPr/>
          <p:nvPr/>
        </p:nvCxnSpPr>
        <p:spPr>
          <a:xfrm rot="10800000">
            <a:off x="5783750" y="2676700"/>
            <a:ext cx="1270200" cy="39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aphicFrame>
        <p:nvGraphicFramePr>
          <p:cNvPr id="200" name="Google Shape;200;p30"/>
          <p:cNvGraphicFramePr/>
          <p:nvPr/>
        </p:nvGraphicFramePr>
        <p:xfrm>
          <a:off x="952500" y="287300"/>
          <a:ext cx="3000000" cy="3000000"/>
        </p:xfrm>
        <a:graphic>
          <a:graphicData uri="http://schemas.openxmlformats.org/drawingml/2006/table">
            <a:tbl>
              <a:tblPr>
                <a:noFill/>
                <a:tableStyleId>{2A1AEE78-9747-4BAD-BDC6-34159C19A30A}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b="1">
                          <a:solidFill>
                            <a:srgbClr val="FFFFFF"/>
                          </a:solidFill>
                        </a:rPr>
                        <a:t>Python Command</a:t>
                      </a:r>
                      <a:endParaRPr sz="1200" b="1">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en" sz="1200" b="1">
                          <a:solidFill>
                            <a:srgbClr val="FFFFFF"/>
                          </a:solidFill>
                        </a:rPr>
                        <a:t>English Translation</a:t>
                      </a:r>
                      <a:endParaRPr sz="1200" b="1">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 sz="1200" b="1">
                          <a:solidFill>
                            <a:srgbClr val="666666"/>
                          </a:solidFill>
                          <a:latin typeface="Courier New"/>
                          <a:ea typeface="Courier New"/>
                          <a:cs typeface="Courier New"/>
                          <a:sym typeface="Courier New"/>
                        </a:rPr>
                        <a:t>drone.takeoff()</a:t>
                      </a:r>
                      <a:endParaRPr sz="1200">
                        <a:solidFill>
                          <a:srgbClr val="666666"/>
                        </a:solidFill>
                      </a:endParaRPr>
                    </a:p>
                  </a:txBody>
                  <a:tcPr marL="91425" marR="91425" marT="91425" marB="91425"/>
                </a:tc>
                <a:tc>
                  <a:txBody>
                    <a:bodyPr/>
                    <a:lstStyle/>
                    <a:p>
                      <a:pPr marL="0" lvl="0" indent="0" algn="l" rtl="0">
                        <a:spcBef>
                          <a:spcPts val="0"/>
                        </a:spcBef>
                        <a:spcAft>
                          <a:spcPts val="0"/>
                        </a:spcAft>
                        <a:buNone/>
                      </a:pPr>
                      <a:r>
                        <a:rPr lang="en" sz="1200">
                          <a:solidFill>
                            <a:srgbClr val="666666"/>
                          </a:solidFill>
                        </a:rPr>
                        <a:t>Drone, takeoff.</a:t>
                      </a:r>
                      <a:endParaRPr sz="1200">
                        <a:solidFill>
                          <a:srgbClr val="666666"/>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 sz="1200" b="1">
                          <a:solidFill>
                            <a:srgbClr val="666666"/>
                          </a:solidFill>
                          <a:latin typeface="Courier New"/>
                          <a:ea typeface="Courier New"/>
                          <a:cs typeface="Courier New"/>
                          <a:sym typeface="Courier New"/>
                        </a:rPr>
                        <a:t>drone.land()</a:t>
                      </a:r>
                      <a:endParaRPr sz="1200">
                        <a:solidFill>
                          <a:srgbClr val="666666"/>
                        </a:solidFill>
                      </a:endParaRPr>
                    </a:p>
                  </a:txBody>
                  <a:tcPr marL="91425" marR="91425" marT="91425" marB="91425"/>
                </a:tc>
                <a:tc>
                  <a:txBody>
                    <a:bodyPr/>
                    <a:lstStyle/>
                    <a:p>
                      <a:pPr marL="0" lvl="0" indent="0" algn="l" rtl="0">
                        <a:spcBef>
                          <a:spcPts val="0"/>
                        </a:spcBef>
                        <a:spcAft>
                          <a:spcPts val="0"/>
                        </a:spcAft>
                        <a:buNone/>
                      </a:pPr>
                      <a:r>
                        <a:rPr lang="en" sz="1200">
                          <a:solidFill>
                            <a:srgbClr val="666666"/>
                          </a:solidFill>
                        </a:rPr>
                        <a:t>Drone, land.</a:t>
                      </a:r>
                      <a:endParaRPr sz="1200">
                        <a:solidFill>
                          <a:srgbClr val="666666"/>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drone.up(25)</a:t>
                      </a:r>
                      <a:endParaRPr sz="1200">
                        <a:solidFill>
                          <a:srgbClr val="666666"/>
                        </a:solidFill>
                      </a:endParaRPr>
                    </a:p>
                  </a:txBody>
                  <a:tcPr marL="91425" marR="91425" marT="91425" marB="91425"/>
                </a:tc>
                <a:tc>
                  <a:txBody>
                    <a:bodyPr/>
                    <a:lstStyle/>
                    <a:p>
                      <a:pPr marL="0" lvl="0" indent="0" algn="l" rtl="0">
                        <a:spcBef>
                          <a:spcPts val="0"/>
                        </a:spcBef>
                        <a:spcAft>
                          <a:spcPts val="0"/>
                        </a:spcAft>
                        <a:buNone/>
                      </a:pPr>
                      <a:r>
                        <a:rPr lang="en" sz="1200">
                          <a:solidFill>
                            <a:srgbClr val="666666"/>
                          </a:solidFill>
                        </a:rPr>
                        <a:t>Drone, fly up 25 centimeters.</a:t>
                      </a:r>
                      <a:endParaRPr sz="1200">
                        <a:solidFill>
                          <a:srgbClr val="666666"/>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drone.down(25)</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fly down 25 centimeters.</a:t>
                      </a:r>
                      <a:endParaRPr sz="1200">
                        <a:solidFill>
                          <a:srgbClr val="666666"/>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drone.left(25)</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fly left 25 centimeters.</a:t>
                      </a:r>
                      <a:endParaRPr sz="1200">
                        <a:solidFill>
                          <a:srgbClr val="666666"/>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drone.right(25)</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fly right 25 centimeters.</a:t>
                      </a:r>
                      <a:endParaRPr sz="1200">
                        <a:solidFill>
                          <a:srgbClr val="666666"/>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drone.forward(50)</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fly forward 50 centimeters.</a:t>
                      </a:r>
                      <a:endParaRPr sz="1200">
                        <a:solidFill>
                          <a:srgbClr val="666666"/>
                        </a:solidFill>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200" b="1">
                          <a:solidFill>
                            <a:srgbClr val="666666"/>
                          </a:solidFill>
                          <a:latin typeface="Courier New"/>
                          <a:ea typeface="Courier New"/>
                          <a:cs typeface="Courier New"/>
                          <a:sym typeface="Courier New"/>
                        </a:rPr>
                        <a:t>drone.back(50)</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fly backward 50 centimeters.</a:t>
                      </a:r>
                      <a:endParaRPr sz="1200">
                        <a:solidFill>
                          <a:srgbClr val="666666"/>
                        </a:solidFill>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Clr>
                          <a:schemeClr val="dk1"/>
                        </a:buClr>
                        <a:buSzPts val="1100"/>
                        <a:buFont typeface="Arial"/>
                        <a:buNone/>
                      </a:pPr>
                      <a:r>
                        <a:rPr lang="en" sz="1200" b="1">
                          <a:solidFill>
                            <a:srgbClr val="666666"/>
                          </a:solidFill>
                          <a:latin typeface="Courier New"/>
                          <a:ea typeface="Courier New"/>
                          <a:cs typeface="Courier New"/>
                          <a:sym typeface="Courier New"/>
                        </a:rPr>
                        <a:t>drone.cw(90)</a:t>
                      </a:r>
                      <a:endParaRPr sz="1200">
                        <a:solidFill>
                          <a:srgbClr val="666666"/>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rgbClr val="666666"/>
                          </a:solidFill>
                        </a:rPr>
                        <a:t>Drone, rotate in place 90 degree clockwise.</a:t>
                      </a:r>
                      <a:endParaRPr sz="1200">
                        <a:solidFill>
                          <a:srgbClr val="666666"/>
                        </a:solidFill>
                      </a:endParaRPr>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Clr>
                          <a:schemeClr val="dk1"/>
                        </a:buClr>
                        <a:buSzPts val="1100"/>
                        <a:buFont typeface="Arial"/>
                        <a:buNone/>
                      </a:pPr>
                      <a:r>
                        <a:rPr lang="en" sz="1200" b="1">
                          <a:solidFill>
                            <a:srgbClr val="666666"/>
                          </a:solidFill>
                          <a:latin typeface="Courier New"/>
                          <a:ea typeface="Courier New"/>
                          <a:cs typeface="Courier New"/>
                          <a:sym typeface="Courier New"/>
                        </a:rPr>
                        <a:t>drone.ccw(90)</a:t>
                      </a:r>
                      <a:endParaRPr sz="1200">
                        <a:solidFill>
                          <a:srgbClr val="666666"/>
                        </a:solidFill>
                      </a:endParaRPr>
                    </a:p>
                  </a:txBody>
                  <a:tcPr marL="91425" marR="91425" marT="91425" marB="91425"/>
                </a:tc>
                <a:tc>
                  <a:txBody>
                    <a:bodyPr/>
                    <a:lstStyle/>
                    <a:p>
                      <a:pPr marL="0" lvl="0" indent="0" algn="l" rtl="0">
                        <a:spcBef>
                          <a:spcPts val="0"/>
                        </a:spcBef>
                        <a:spcAft>
                          <a:spcPts val="0"/>
                        </a:spcAft>
                        <a:buNone/>
                      </a:pPr>
                      <a:r>
                        <a:rPr lang="en" sz="1200">
                          <a:solidFill>
                            <a:srgbClr val="666666"/>
                          </a:solidFill>
                        </a:rPr>
                        <a:t>Drone, rotate in place 90 degree counterclockwise.</a:t>
                      </a:r>
                      <a:endParaRPr sz="1200">
                        <a:solidFill>
                          <a:srgbClr val="666666"/>
                        </a:solidFill>
                      </a:endParaRPr>
                    </a:p>
                  </a:txBody>
                  <a:tcPr marL="91425" marR="91425" marT="91425" marB="91425"/>
                </a:tc>
                <a:extLst>
                  <a:ext uri="{0D108BD9-81ED-4DB2-BD59-A6C34878D82A}">
                    <a16:rowId xmlns:a16="http://schemas.microsoft.com/office/drawing/2014/main" val="10010"/>
                  </a:ext>
                </a:extLst>
              </a:tr>
              <a:tr h="381000">
                <a:tc>
                  <a:txBody>
                    <a:bodyPr/>
                    <a:lstStyle/>
                    <a:p>
                      <a:pPr marL="0" lvl="0" indent="0" algn="l" rtl="0">
                        <a:spcBef>
                          <a:spcPts val="0"/>
                        </a:spcBef>
                        <a:spcAft>
                          <a:spcPts val="0"/>
                        </a:spcAft>
                        <a:buClr>
                          <a:schemeClr val="dk1"/>
                        </a:buClr>
                        <a:buSzPts val="1100"/>
                        <a:buFont typeface="Arial"/>
                        <a:buNone/>
                      </a:pPr>
                      <a:r>
                        <a:rPr lang="en" sz="1200" b="1">
                          <a:solidFill>
                            <a:srgbClr val="666666"/>
                          </a:solidFill>
                          <a:latin typeface="Courier New"/>
                          <a:ea typeface="Courier New"/>
                          <a:cs typeface="Courier New"/>
                          <a:sym typeface="Courier New"/>
                        </a:rPr>
                        <a:t>drone.flip(“f”)</a:t>
                      </a:r>
                      <a:endParaRPr sz="1200">
                        <a:solidFill>
                          <a:srgbClr val="666666"/>
                        </a:solidFill>
                      </a:endParaRPr>
                    </a:p>
                  </a:txBody>
                  <a:tcPr marL="91425" marR="91425" marT="91425" marB="91425"/>
                </a:tc>
                <a:tc>
                  <a:txBody>
                    <a:bodyPr/>
                    <a:lstStyle/>
                    <a:p>
                      <a:pPr marL="0" lvl="0" indent="0" algn="l" rtl="0">
                        <a:spcBef>
                          <a:spcPts val="0"/>
                        </a:spcBef>
                        <a:spcAft>
                          <a:spcPts val="0"/>
                        </a:spcAft>
                        <a:buNone/>
                      </a:pPr>
                      <a:r>
                        <a:rPr lang="en" sz="1200">
                          <a:solidFill>
                            <a:srgbClr val="666666"/>
                          </a:solidFill>
                        </a:rPr>
                        <a:t>Drone, do a forward flip. Valid params are “f”, “b”, “l” or “r”.</a:t>
                      </a:r>
                      <a:endParaRPr sz="1200">
                        <a:solidFill>
                          <a:srgbClr val="666666"/>
                        </a:solidFill>
                      </a:endParaRPr>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Models and Simulations</a:t>
            </a:r>
            <a:endParaRPr>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Programming Background</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2"/>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211" name="Google Shape;211;p32"/>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How do you think computer programmers test their programs for computer controlled machines like self-driving cars, rockets, and flying drones?</a:t>
            </a:r>
            <a:endParaRPr sz="3000"/>
          </a:p>
          <a:p>
            <a:pPr marL="0" lvl="0" indent="0" algn="l" rtl="0">
              <a:spcBef>
                <a:spcPts val="1600"/>
              </a:spcBef>
              <a:spcAft>
                <a:spcPts val="1600"/>
              </a:spcAft>
              <a:buNone/>
            </a:pPr>
            <a:r>
              <a:rPr lang="en" sz="3000"/>
              <a:t>What happens when the computer program has mistakes in it?</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217" name="Google Shape;217;p33"/>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When mistakes in a computer program can cause a machine like a rocket or drone to crash, programmers often use a computer simulation to test the software before using it in the real world.</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p:nvPr/>
        </p:nvSpPr>
        <p:spPr>
          <a:xfrm>
            <a:off x="5253825" y="906500"/>
            <a:ext cx="2340900" cy="97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1819475" y="892250"/>
            <a:ext cx="2340900" cy="3012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2120375" y="205980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Simulation Program</a:t>
            </a:r>
            <a:endParaRPr b="1">
              <a:solidFill>
                <a:srgbClr val="666666"/>
              </a:solidFill>
            </a:endParaRPr>
          </a:p>
        </p:txBody>
      </p:sp>
      <p:sp>
        <p:nvSpPr>
          <p:cNvPr id="225" name="Google Shape;225;p34"/>
          <p:cNvSpPr/>
          <p:nvPr/>
        </p:nvSpPr>
        <p:spPr>
          <a:xfrm>
            <a:off x="2120375" y="100505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Program</a:t>
            </a:r>
            <a:endParaRPr b="1">
              <a:solidFill>
                <a:srgbClr val="666666"/>
              </a:solidFill>
            </a:endParaRPr>
          </a:p>
        </p:txBody>
      </p:sp>
      <p:sp>
        <p:nvSpPr>
          <p:cNvPr id="226" name="Google Shape;226;p34"/>
          <p:cNvSpPr/>
          <p:nvPr/>
        </p:nvSpPr>
        <p:spPr>
          <a:xfrm>
            <a:off x="2120375" y="311455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Test Results</a:t>
            </a:r>
            <a:endParaRPr b="1">
              <a:solidFill>
                <a:srgbClr val="666666"/>
              </a:solidFill>
            </a:endParaRPr>
          </a:p>
        </p:txBody>
      </p:sp>
      <p:cxnSp>
        <p:nvCxnSpPr>
          <p:cNvPr id="227" name="Google Shape;227;p34"/>
          <p:cNvCxnSpPr>
            <a:stCxn id="225" idx="2"/>
            <a:endCxn id="224" idx="0"/>
          </p:cNvCxnSpPr>
          <p:nvPr/>
        </p:nvCxnSpPr>
        <p:spPr>
          <a:xfrm>
            <a:off x="3017825" y="1655750"/>
            <a:ext cx="0" cy="40410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34"/>
          <p:cNvCxnSpPr/>
          <p:nvPr/>
        </p:nvCxnSpPr>
        <p:spPr>
          <a:xfrm>
            <a:off x="3017825" y="2710500"/>
            <a:ext cx="0" cy="404100"/>
          </a:xfrm>
          <a:prstGeom prst="straightConnector1">
            <a:avLst/>
          </a:prstGeom>
          <a:noFill/>
          <a:ln w="9525" cap="flat" cmpd="sng">
            <a:solidFill>
              <a:schemeClr val="dk2"/>
            </a:solidFill>
            <a:prstDash val="solid"/>
            <a:round/>
            <a:headEnd type="none" w="med" len="med"/>
            <a:tailEnd type="triangle" w="med" len="med"/>
          </a:ln>
        </p:spPr>
      </p:cxnSp>
      <p:sp>
        <p:nvSpPr>
          <p:cNvPr id="229" name="Google Shape;229;p34"/>
          <p:cNvSpPr/>
          <p:nvPr/>
        </p:nvSpPr>
        <p:spPr>
          <a:xfrm>
            <a:off x="5526825" y="205980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Real Rocket</a:t>
            </a:r>
            <a:endParaRPr b="1">
              <a:solidFill>
                <a:srgbClr val="666666"/>
              </a:solidFill>
            </a:endParaRPr>
          </a:p>
        </p:txBody>
      </p:sp>
      <p:sp>
        <p:nvSpPr>
          <p:cNvPr id="230" name="Google Shape;230;p34"/>
          <p:cNvSpPr/>
          <p:nvPr/>
        </p:nvSpPr>
        <p:spPr>
          <a:xfrm>
            <a:off x="5526825" y="100505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Program</a:t>
            </a:r>
            <a:endParaRPr b="1">
              <a:solidFill>
                <a:srgbClr val="666666"/>
              </a:solidFill>
            </a:endParaRPr>
          </a:p>
        </p:txBody>
      </p:sp>
      <p:sp>
        <p:nvSpPr>
          <p:cNvPr id="231" name="Google Shape;231;p34"/>
          <p:cNvSpPr/>
          <p:nvPr/>
        </p:nvSpPr>
        <p:spPr>
          <a:xfrm>
            <a:off x="5526825" y="3114550"/>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Rocket Flies or Crashes (Real Results)</a:t>
            </a:r>
            <a:endParaRPr b="1">
              <a:solidFill>
                <a:srgbClr val="666666"/>
              </a:solidFill>
            </a:endParaRPr>
          </a:p>
        </p:txBody>
      </p:sp>
      <p:cxnSp>
        <p:nvCxnSpPr>
          <p:cNvPr id="232" name="Google Shape;232;p34"/>
          <p:cNvCxnSpPr>
            <a:stCxn id="230" idx="2"/>
            <a:endCxn id="229" idx="0"/>
          </p:cNvCxnSpPr>
          <p:nvPr/>
        </p:nvCxnSpPr>
        <p:spPr>
          <a:xfrm>
            <a:off x="6424275" y="1655750"/>
            <a:ext cx="0" cy="4041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34"/>
          <p:cNvCxnSpPr/>
          <p:nvPr/>
        </p:nvCxnSpPr>
        <p:spPr>
          <a:xfrm>
            <a:off x="6424275" y="2710500"/>
            <a:ext cx="0" cy="4041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34"/>
          <p:cNvSpPr txBox="1"/>
          <p:nvPr/>
        </p:nvSpPr>
        <p:spPr>
          <a:xfrm>
            <a:off x="2001425" y="328000"/>
            <a:ext cx="20154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rPr>
              <a:t>Simulation</a:t>
            </a:r>
            <a:endParaRPr b="1">
              <a:solidFill>
                <a:srgbClr val="666666"/>
              </a:solidFill>
            </a:endParaRPr>
          </a:p>
        </p:txBody>
      </p:sp>
      <p:sp>
        <p:nvSpPr>
          <p:cNvPr id="235" name="Google Shape;235;p34"/>
          <p:cNvSpPr txBox="1"/>
          <p:nvPr/>
        </p:nvSpPr>
        <p:spPr>
          <a:xfrm>
            <a:off x="5416575" y="328000"/>
            <a:ext cx="20154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rPr>
              <a:t>Production</a:t>
            </a:r>
            <a:endParaRPr b="1">
              <a:solidFill>
                <a:srgbClr val="666666"/>
              </a:solidFill>
            </a:endParaRPr>
          </a:p>
        </p:txBody>
      </p:sp>
      <p:sp>
        <p:nvSpPr>
          <p:cNvPr id="236" name="Google Shape;236;p34"/>
          <p:cNvSpPr txBox="1"/>
          <p:nvPr/>
        </p:nvSpPr>
        <p:spPr>
          <a:xfrm>
            <a:off x="675150" y="1621550"/>
            <a:ext cx="902700" cy="4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Software</a:t>
            </a:r>
            <a:endParaRPr>
              <a:solidFill>
                <a:srgbClr val="666666"/>
              </a:solidFill>
            </a:endParaRPr>
          </a:p>
        </p:txBody>
      </p:sp>
      <p:cxnSp>
        <p:nvCxnSpPr>
          <p:cNvPr id="237" name="Google Shape;237;p34"/>
          <p:cNvCxnSpPr>
            <a:stCxn id="236" idx="3"/>
          </p:cNvCxnSpPr>
          <p:nvPr/>
        </p:nvCxnSpPr>
        <p:spPr>
          <a:xfrm>
            <a:off x="1577850" y="1857800"/>
            <a:ext cx="535200" cy="78600"/>
          </a:xfrm>
          <a:prstGeom prst="straightConnector1">
            <a:avLst/>
          </a:prstGeom>
          <a:noFill/>
          <a:ln w="28575" cap="flat" cmpd="sng">
            <a:solidFill>
              <a:schemeClr val="dk2"/>
            </a:solidFill>
            <a:prstDash val="solid"/>
            <a:round/>
            <a:headEnd type="none" w="med" len="med"/>
            <a:tailEnd type="stealth" w="med" len="med"/>
          </a:ln>
        </p:spPr>
      </p:cxnSp>
      <p:sp>
        <p:nvSpPr>
          <p:cNvPr id="238" name="Google Shape;238;p34"/>
          <p:cNvSpPr txBox="1"/>
          <p:nvPr/>
        </p:nvSpPr>
        <p:spPr>
          <a:xfrm>
            <a:off x="7907525" y="1005050"/>
            <a:ext cx="902700" cy="4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Software</a:t>
            </a:r>
            <a:endParaRPr>
              <a:solidFill>
                <a:srgbClr val="666666"/>
              </a:solidFill>
            </a:endParaRPr>
          </a:p>
        </p:txBody>
      </p:sp>
      <p:cxnSp>
        <p:nvCxnSpPr>
          <p:cNvPr id="239" name="Google Shape;239;p34"/>
          <p:cNvCxnSpPr/>
          <p:nvPr/>
        </p:nvCxnSpPr>
        <p:spPr>
          <a:xfrm flipH="1">
            <a:off x="7408025" y="1241300"/>
            <a:ext cx="575700" cy="2388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5"/>
          <p:cNvPicPr preferRelativeResize="0"/>
          <p:nvPr/>
        </p:nvPicPr>
        <p:blipFill>
          <a:blip r:embed="rId3">
            <a:alphaModFix/>
          </a:blip>
          <a:stretch>
            <a:fillRect/>
          </a:stretch>
        </p:blipFill>
        <p:spPr>
          <a:xfrm>
            <a:off x="4676575" y="1500275"/>
            <a:ext cx="3909926" cy="2241701"/>
          </a:xfrm>
          <a:prstGeom prst="rect">
            <a:avLst/>
          </a:prstGeom>
          <a:noFill/>
          <a:ln>
            <a:noFill/>
          </a:ln>
        </p:spPr>
      </p:pic>
      <p:pic>
        <p:nvPicPr>
          <p:cNvPr id="245" name="Google Shape;245;p35"/>
          <p:cNvPicPr preferRelativeResize="0"/>
          <p:nvPr/>
        </p:nvPicPr>
        <p:blipFill>
          <a:blip r:embed="rId4">
            <a:alphaModFix/>
          </a:blip>
          <a:stretch>
            <a:fillRect/>
          </a:stretch>
        </p:blipFill>
        <p:spPr>
          <a:xfrm>
            <a:off x="1135525" y="1724187"/>
            <a:ext cx="3223997" cy="1695125"/>
          </a:xfrm>
          <a:prstGeom prst="rect">
            <a:avLst/>
          </a:prstGeom>
          <a:noFill/>
          <a:ln>
            <a:noFill/>
          </a:ln>
        </p:spPr>
      </p:pic>
      <p:pic>
        <p:nvPicPr>
          <p:cNvPr id="246" name="Google Shape;246;p35"/>
          <p:cNvPicPr preferRelativeResize="0"/>
          <p:nvPr/>
        </p:nvPicPr>
        <p:blipFill>
          <a:blip r:embed="rId5">
            <a:alphaModFix/>
          </a:blip>
          <a:stretch>
            <a:fillRect/>
          </a:stretch>
        </p:blipFill>
        <p:spPr>
          <a:xfrm>
            <a:off x="341538" y="78925"/>
            <a:ext cx="370008" cy="48387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So, we are also going to use simulation to program our drone flights. This will allow us to test our program before we send it to a real drone.</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393825" y="1712788"/>
            <a:ext cx="5064573" cy="1717924"/>
          </a:xfrm>
          <a:prstGeom prst="rect">
            <a:avLst/>
          </a:prstGeom>
          <a:noFill/>
          <a:ln>
            <a:noFill/>
          </a:ln>
        </p:spPr>
      </p:pic>
      <p:sp>
        <p:nvSpPr>
          <p:cNvPr id="257" name="Google Shape;257;p37"/>
          <p:cNvSpPr txBox="1">
            <a:spLocks noGrp="1"/>
          </p:cNvSpPr>
          <p:nvPr>
            <p:ph type="body" idx="4294967295"/>
          </p:nvPr>
        </p:nvSpPr>
        <p:spPr>
          <a:xfrm>
            <a:off x="742100" y="333225"/>
            <a:ext cx="7812900" cy="7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Once we open up Jupyter in our web browser, we can start writing our drone simulation program. The two commands shown below get us started.</a:t>
            </a:r>
            <a:endParaRPr/>
          </a:p>
        </p:txBody>
      </p:sp>
      <p:sp>
        <p:nvSpPr>
          <p:cNvPr id="258" name="Google Shape;258;p37"/>
          <p:cNvSpPr txBox="1">
            <a:spLocks noGrp="1"/>
          </p:cNvSpPr>
          <p:nvPr>
            <p:ph type="body" idx="4294967295"/>
          </p:nvPr>
        </p:nvSpPr>
        <p:spPr>
          <a:xfrm>
            <a:off x="5797600" y="240642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This command loads our simulation software.</a:t>
            </a:r>
            <a:endParaRPr sz="1400" b="1"/>
          </a:p>
        </p:txBody>
      </p:sp>
      <p:cxnSp>
        <p:nvCxnSpPr>
          <p:cNvPr id="259" name="Google Shape;259;p37"/>
          <p:cNvCxnSpPr>
            <a:stCxn id="258" idx="1"/>
          </p:cNvCxnSpPr>
          <p:nvPr/>
        </p:nvCxnSpPr>
        <p:spPr>
          <a:xfrm flipH="1">
            <a:off x="2561200" y="2666975"/>
            <a:ext cx="3236400" cy="270900"/>
          </a:xfrm>
          <a:prstGeom prst="straightConnector1">
            <a:avLst/>
          </a:prstGeom>
          <a:noFill/>
          <a:ln w="28575" cap="flat" cmpd="sng">
            <a:solidFill>
              <a:schemeClr val="dk2"/>
            </a:solidFill>
            <a:prstDash val="solid"/>
            <a:round/>
            <a:headEnd type="none" w="med" len="med"/>
            <a:tailEnd type="stealth" w="med" len="med"/>
          </a:ln>
        </p:spPr>
      </p:cxnSp>
      <p:sp>
        <p:nvSpPr>
          <p:cNvPr id="260" name="Google Shape;260;p37"/>
          <p:cNvSpPr txBox="1">
            <a:spLocks noGrp="1"/>
          </p:cNvSpPr>
          <p:nvPr>
            <p:ph type="body" idx="4294967295"/>
          </p:nvPr>
        </p:nvSpPr>
        <p:spPr>
          <a:xfrm>
            <a:off x="4050050" y="379745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This command makes a Python object called “drone”.</a:t>
            </a:r>
            <a:endParaRPr sz="1400" b="1"/>
          </a:p>
        </p:txBody>
      </p:sp>
      <p:cxnSp>
        <p:nvCxnSpPr>
          <p:cNvPr id="261" name="Google Shape;261;p37"/>
          <p:cNvCxnSpPr>
            <a:stCxn id="260" idx="1"/>
          </p:cNvCxnSpPr>
          <p:nvPr/>
        </p:nvCxnSpPr>
        <p:spPr>
          <a:xfrm rot="10800000">
            <a:off x="3180650" y="3315800"/>
            <a:ext cx="869400" cy="7422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body" idx="4294967295"/>
          </p:nvPr>
        </p:nvSpPr>
        <p:spPr>
          <a:xfrm>
            <a:off x="742100" y="333225"/>
            <a:ext cx="7812900" cy="7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 our commands are run correctly, we should see the following output.</a:t>
            </a:r>
            <a:endParaRPr/>
          </a:p>
        </p:txBody>
      </p:sp>
      <p:pic>
        <p:nvPicPr>
          <p:cNvPr id="267" name="Google Shape;267;p38"/>
          <p:cNvPicPr preferRelativeResize="0"/>
          <p:nvPr/>
        </p:nvPicPr>
        <p:blipFill>
          <a:blip r:embed="rId3">
            <a:alphaModFix/>
          </a:blip>
          <a:stretch>
            <a:fillRect/>
          </a:stretch>
        </p:blipFill>
        <p:spPr>
          <a:xfrm>
            <a:off x="601338" y="1214325"/>
            <a:ext cx="7941332" cy="37872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What do you think our simulation will do if we make a mistake in our program? For example, what it we try to flip the drone before we take off?</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0"/>
          <p:cNvPicPr preferRelativeResize="0"/>
          <p:nvPr/>
        </p:nvPicPr>
        <p:blipFill rotWithShape="1">
          <a:blip r:embed="rId3">
            <a:alphaModFix/>
          </a:blip>
          <a:srcRect l="-1153"/>
          <a:stretch/>
        </p:blipFill>
        <p:spPr>
          <a:xfrm>
            <a:off x="42000" y="740250"/>
            <a:ext cx="5101277" cy="3364050"/>
          </a:xfrm>
          <a:prstGeom prst="rect">
            <a:avLst/>
          </a:prstGeom>
          <a:noFill/>
          <a:ln>
            <a:noFill/>
          </a:ln>
        </p:spPr>
      </p:pic>
      <p:sp>
        <p:nvSpPr>
          <p:cNvPr id="278" name="Google Shape;278;p40"/>
          <p:cNvSpPr txBox="1">
            <a:spLocks noGrp="1"/>
          </p:cNvSpPr>
          <p:nvPr>
            <p:ph type="body" idx="4294967295"/>
          </p:nvPr>
        </p:nvSpPr>
        <p:spPr>
          <a:xfrm>
            <a:off x="5507700" y="1786413"/>
            <a:ext cx="3288600" cy="127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This is what an error looks like. We can see at the bottom, that the error tells us what we did wrong.</a:t>
            </a:r>
            <a:endParaRPr sz="1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Drone Program Commands</a:t>
            </a:r>
            <a:endParaRPr>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22225" y="910575"/>
            <a:ext cx="4305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Did you know that instead of using a remote controller or mobile app, that you can write a computer program to fly a drone?</a:t>
            </a:r>
            <a:endParaRPr sz="3000"/>
          </a:p>
        </p:txBody>
      </p:sp>
      <p:pic>
        <p:nvPicPr>
          <p:cNvPr id="66" name="Google Shape;66;p15"/>
          <p:cNvPicPr preferRelativeResize="0"/>
          <p:nvPr/>
        </p:nvPicPr>
        <p:blipFill>
          <a:blip r:embed="rId3">
            <a:alphaModFix/>
          </a:blip>
          <a:stretch>
            <a:fillRect/>
          </a:stretch>
        </p:blipFill>
        <p:spPr>
          <a:xfrm>
            <a:off x="4717400" y="568175"/>
            <a:ext cx="4221600" cy="422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body" idx="4294967295"/>
          </p:nvPr>
        </p:nvSpPr>
        <p:spPr>
          <a:xfrm>
            <a:off x="703500" y="2083775"/>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drone.forward(50)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pic>
        <p:nvPicPr>
          <p:cNvPr id="289" name="Google Shape;289;p42"/>
          <p:cNvPicPr preferRelativeResize="0"/>
          <p:nvPr/>
        </p:nvPicPr>
        <p:blipFill>
          <a:blip r:embed="rId3">
            <a:alphaModFix/>
          </a:blip>
          <a:stretch>
            <a:fillRect/>
          </a:stretch>
        </p:blipFill>
        <p:spPr>
          <a:xfrm>
            <a:off x="6309950" y="1572500"/>
            <a:ext cx="1885950" cy="1885950"/>
          </a:xfrm>
          <a:prstGeom prst="rect">
            <a:avLst/>
          </a:prstGeom>
          <a:noFill/>
          <a:ln>
            <a:noFill/>
          </a:ln>
        </p:spPr>
      </p:pic>
      <p:sp>
        <p:nvSpPr>
          <p:cNvPr id="290" name="Google Shape;290;p42"/>
          <p:cNvSpPr txBox="1">
            <a:spLocks noGrp="1"/>
          </p:cNvSpPr>
          <p:nvPr>
            <p:ph type="body" idx="4294967295"/>
          </p:nvPr>
        </p:nvSpPr>
        <p:spPr>
          <a:xfrm>
            <a:off x="383975" y="320555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Lower case. No spaces.</a:t>
            </a:r>
            <a:endParaRPr sz="1400" b="1"/>
          </a:p>
        </p:txBody>
      </p:sp>
      <p:cxnSp>
        <p:nvCxnSpPr>
          <p:cNvPr id="291" name="Google Shape;291;p42"/>
          <p:cNvCxnSpPr/>
          <p:nvPr/>
        </p:nvCxnSpPr>
        <p:spPr>
          <a:xfrm rot="10800000" flipH="1">
            <a:off x="1474400" y="2688875"/>
            <a:ext cx="540300" cy="596400"/>
          </a:xfrm>
          <a:prstGeom prst="straightConnector1">
            <a:avLst/>
          </a:prstGeom>
          <a:noFill/>
          <a:ln w="28575" cap="flat" cmpd="sng">
            <a:solidFill>
              <a:schemeClr val="dk2"/>
            </a:solidFill>
            <a:prstDash val="solid"/>
            <a:round/>
            <a:headEnd type="none" w="med" len="med"/>
            <a:tailEnd type="stealth" w="med" len="med"/>
          </a:ln>
        </p:spPr>
      </p:cxnSp>
      <p:sp>
        <p:nvSpPr>
          <p:cNvPr id="292" name="Google Shape;292;p42"/>
          <p:cNvSpPr txBox="1">
            <a:spLocks noGrp="1"/>
          </p:cNvSpPr>
          <p:nvPr>
            <p:ph type="body" idx="4294967295"/>
          </p:nvPr>
        </p:nvSpPr>
        <p:spPr>
          <a:xfrm>
            <a:off x="3162750" y="328527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Whole number without quotation marks.</a:t>
            </a:r>
            <a:endParaRPr sz="1400" b="1"/>
          </a:p>
        </p:txBody>
      </p:sp>
      <p:cxnSp>
        <p:nvCxnSpPr>
          <p:cNvPr id="293" name="Google Shape;293;p42"/>
          <p:cNvCxnSpPr/>
          <p:nvPr/>
        </p:nvCxnSpPr>
        <p:spPr>
          <a:xfrm rot="10800000" flipH="1">
            <a:off x="4186825" y="2688875"/>
            <a:ext cx="6300" cy="641400"/>
          </a:xfrm>
          <a:prstGeom prst="straightConnector1">
            <a:avLst/>
          </a:prstGeom>
          <a:noFill/>
          <a:ln w="28575" cap="flat" cmpd="sng">
            <a:solidFill>
              <a:schemeClr val="dk2"/>
            </a:solidFill>
            <a:prstDash val="solid"/>
            <a:round/>
            <a:headEnd type="none" w="med" len="med"/>
            <a:tailEnd type="stealth" w="med" len="med"/>
          </a:ln>
        </p:spPr>
      </p:cxnSp>
      <p:sp>
        <p:nvSpPr>
          <p:cNvPr id="294" name="Google Shape;294;p42"/>
          <p:cNvSpPr txBox="1">
            <a:spLocks noGrp="1"/>
          </p:cNvSpPr>
          <p:nvPr>
            <p:ph type="body" idx="4294967295"/>
          </p:nvPr>
        </p:nvSpPr>
        <p:spPr>
          <a:xfrm>
            <a:off x="2673600" y="122457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Parentheses around parameter.</a:t>
            </a:r>
            <a:endParaRPr sz="1400" b="1"/>
          </a:p>
        </p:txBody>
      </p:sp>
      <p:cxnSp>
        <p:nvCxnSpPr>
          <p:cNvPr id="295" name="Google Shape;295;p42"/>
          <p:cNvCxnSpPr/>
          <p:nvPr/>
        </p:nvCxnSpPr>
        <p:spPr>
          <a:xfrm flipH="1">
            <a:off x="3972900" y="1675800"/>
            <a:ext cx="146400" cy="575100"/>
          </a:xfrm>
          <a:prstGeom prst="straightConnector1">
            <a:avLst/>
          </a:prstGeom>
          <a:noFill/>
          <a:ln w="28575" cap="flat" cmpd="sng">
            <a:solidFill>
              <a:schemeClr val="dk2"/>
            </a:solidFill>
            <a:prstDash val="solid"/>
            <a:round/>
            <a:headEnd type="none" w="med" len="med"/>
            <a:tailEnd type="stealth" w="med" len="med"/>
          </a:ln>
        </p:spPr>
      </p:cxnSp>
      <p:cxnSp>
        <p:nvCxnSpPr>
          <p:cNvPr id="296" name="Google Shape;296;p42"/>
          <p:cNvCxnSpPr/>
          <p:nvPr/>
        </p:nvCxnSpPr>
        <p:spPr>
          <a:xfrm>
            <a:off x="4411925" y="1609450"/>
            <a:ext cx="112500" cy="6303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par>
                                <p:cTn id="8" presetID="10" presetClass="entr" presetSubtype="0" fill="hold" nodeType="withEffect">
                                  <p:stCondLst>
                                    <p:cond delay="0"/>
                                  </p:stCondLst>
                                  <p:childTnLst>
                                    <p:set>
                                      <p:cBhvr>
                                        <p:cTn id="9" dur="1" fill="hold">
                                          <p:stCondLst>
                                            <p:cond delay="0"/>
                                          </p:stCondLst>
                                        </p:cTn>
                                        <p:tgtEl>
                                          <p:spTgt spid="291"/>
                                        </p:tgtEl>
                                        <p:attrNameLst>
                                          <p:attrName>style.visibility</p:attrName>
                                        </p:attrNameLst>
                                      </p:cBhvr>
                                      <p:to>
                                        <p:strVal val="visible"/>
                                      </p:to>
                                    </p:set>
                                    <p:animEffect transition="in" filter="fade">
                                      <p:cBhvr>
                                        <p:cTn id="10" dur="1000"/>
                                        <p:tgtEl>
                                          <p:spTgt spid="291"/>
                                        </p:tgtEl>
                                      </p:cBhvr>
                                    </p:animEffect>
                                  </p:childTnLst>
                                </p:cTn>
                              </p:par>
                              <p:par>
                                <p:cTn id="11" presetID="10" presetClass="entr" presetSubtype="0" fill="hold" nodeType="withEffect">
                                  <p:stCondLst>
                                    <p:cond delay="0"/>
                                  </p:stCondLst>
                                  <p:childTnLst>
                                    <p:set>
                                      <p:cBhvr>
                                        <p:cTn id="12" dur="1" fill="hold">
                                          <p:stCondLst>
                                            <p:cond delay="0"/>
                                          </p:stCondLst>
                                        </p:cTn>
                                        <p:tgtEl>
                                          <p:spTgt spid="292"/>
                                        </p:tgtEl>
                                        <p:attrNameLst>
                                          <p:attrName>style.visibility</p:attrName>
                                        </p:attrNameLst>
                                      </p:cBhvr>
                                      <p:to>
                                        <p:strVal val="visible"/>
                                      </p:to>
                                    </p:set>
                                    <p:animEffect transition="in" filter="fade">
                                      <p:cBhvr>
                                        <p:cTn id="13" dur="1000"/>
                                        <p:tgtEl>
                                          <p:spTgt spid="292"/>
                                        </p:tgtEl>
                                      </p:cBhvr>
                                    </p:animEffect>
                                  </p:childTnLst>
                                </p:cTn>
                              </p:par>
                              <p:par>
                                <p:cTn id="14" presetID="10" presetClass="entr" presetSubtype="0" fill="hold" nodeType="withEffect">
                                  <p:stCondLst>
                                    <p:cond delay="0"/>
                                  </p:stCondLst>
                                  <p:childTnLst>
                                    <p:set>
                                      <p:cBhvr>
                                        <p:cTn id="15" dur="1" fill="hold">
                                          <p:stCondLst>
                                            <p:cond delay="0"/>
                                          </p:stCondLst>
                                        </p:cTn>
                                        <p:tgtEl>
                                          <p:spTgt spid="293"/>
                                        </p:tgtEl>
                                        <p:attrNameLst>
                                          <p:attrName>style.visibility</p:attrName>
                                        </p:attrNameLst>
                                      </p:cBhvr>
                                      <p:to>
                                        <p:strVal val="visible"/>
                                      </p:to>
                                    </p:set>
                                    <p:animEffect transition="in" filter="fade">
                                      <p:cBhvr>
                                        <p:cTn id="16" dur="1000"/>
                                        <p:tgtEl>
                                          <p:spTgt spid="293"/>
                                        </p:tgtEl>
                                      </p:cBhvr>
                                    </p:animEffect>
                                  </p:childTnLst>
                                </p:cTn>
                              </p:par>
                              <p:par>
                                <p:cTn id="17" presetID="10" presetClass="entr" presetSubtype="0" fill="hold" nodeType="withEffect">
                                  <p:stCondLst>
                                    <p:cond delay="0"/>
                                  </p:stCondLst>
                                  <p:childTnLst>
                                    <p:set>
                                      <p:cBhvr>
                                        <p:cTn id="18" dur="1" fill="hold">
                                          <p:stCondLst>
                                            <p:cond delay="0"/>
                                          </p:stCondLst>
                                        </p:cTn>
                                        <p:tgtEl>
                                          <p:spTgt spid="294"/>
                                        </p:tgtEl>
                                        <p:attrNameLst>
                                          <p:attrName>style.visibility</p:attrName>
                                        </p:attrNameLst>
                                      </p:cBhvr>
                                      <p:to>
                                        <p:strVal val="visible"/>
                                      </p:to>
                                    </p:set>
                                    <p:animEffect transition="in" filter="fade">
                                      <p:cBhvr>
                                        <p:cTn id="19" dur="1000"/>
                                        <p:tgtEl>
                                          <p:spTgt spid="294"/>
                                        </p:tgtEl>
                                      </p:cBhvr>
                                    </p:animEffect>
                                  </p:childTnLst>
                                </p:cTn>
                              </p:par>
                              <p:par>
                                <p:cTn id="20" presetID="10" presetClass="entr" presetSubtype="0" fill="hold" nodeType="withEffect">
                                  <p:stCondLst>
                                    <p:cond delay="0"/>
                                  </p:stCondLst>
                                  <p:childTnLst>
                                    <p:set>
                                      <p:cBhvr>
                                        <p:cTn id="21" dur="1" fill="hold">
                                          <p:stCondLst>
                                            <p:cond delay="0"/>
                                          </p:stCondLst>
                                        </p:cTn>
                                        <p:tgtEl>
                                          <p:spTgt spid="295"/>
                                        </p:tgtEl>
                                        <p:attrNameLst>
                                          <p:attrName>style.visibility</p:attrName>
                                        </p:attrNameLst>
                                      </p:cBhvr>
                                      <p:to>
                                        <p:strVal val="visible"/>
                                      </p:to>
                                    </p:set>
                                    <p:animEffect transition="in" filter="fade">
                                      <p:cBhvr>
                                        <p:cTn id="22" dur="1000"/>
                                        <p:tgtEl>
                                          <p:spTgt spid="295"/>
                                        </p:tgtEl>
                                      </p:cBhvr>
                                    </p:animEffect>
                                  </p:childTnLst>
                                </p:cTn>
                              </p:par>
                              <p:par>
                                <p:cTn id="23" presetID="10" presetClass="entr" presetSubtype="0" fill="hold" nodeType="with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body" idx="4294967295"/>
          </p:nvPr>
        </p:nvSpPr>
        <p:spPr>
          <a:xfrm>
            <a:off x="703500" y="2083775"/>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drone.flip(“f”)</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pic>
        <p:nvPicPr>
          <p:cNvPr id="302" name="Google Shape;302;p43"/>
          <p:cNvPicPr preferRelativeResize="0"/>
          <p:nvPr/>
        </p:nvPicPr>
        <p:blipFill>
          <a:blip r:embed="rId3">
            <a:alphaModFix/>
          </a:blip>
          <a:stretch>
            <a:fillRect/>
          </a:stretch>
        </p:blipFill>
        <p:spPr>
          <a:xfrm>
            <a:off x="6309950" y="1572500"/>
            <a:ext cx="1885950" cy="1885950"/>
          </a:xfrm>
          <a:prstGeom prst="rect">
            <a:avLst/>
          </a:prstGeom>
          <a:noFill/>
          <a:ln>
            <a:noFill/>
          </a:ln>
        </p:spPr>
      </p:pic>
      <p:sp>
        <p:nvSpPr>
          <p:cNvPr id="303" name="Google Shape;303;p43"/>
          <p:cNvSpPr txBox="1">
            <a:spLocks noGrp="1"/>
          </p:cNvSpPr>
          <p:nvPr>
            <p:ph type="body" idx="4294967295"/>
          </p:nvPr>
        </p:nvSpPr>
        <p:spPr>
          <a:xfrm>
            <a:off x="383975" y="320555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Lower case. No spaces.</a:t>
            </a:r>
            <a:endParaRPr sz="1400" b="1"/>
          </a:p>
        </p:txBody>
      </p:sp>
      <p:cxnSp>
        <p:nvCxnSpPr>
          <p:cNvPr id="304" name="Google Shape;304;p43"/>
          <p:cNvCxnSpPr/>
          <p:nvPr/>
        </p:nvCxnSpPr>
        <p:spPr>
          <a:xfrm rot="10800000" flipH="1">
            <a:off x="1474400" y="2688875"/>
            <a:ext cx="540300" cy="596400"/>
          </a:xfrm>
          <a:prstGeom prst="straightConnector1">
            <a:avLst/>
          </a:prstGeom>
          <a:noFill/>
          <a:ln w="28575" cap="flat" cmpd="sng">
            <a:solidFill>
              <a:schemeClr val="dk2"/>
            </a:solidFill>
            <a:prstDash val="solid"/>
            <a:round/>
            <a:headEnd type="none" w="med" len="med"/>
            <a:tailEnd type="stealth" w="med" len="med"/>
          </a:ln>
        </p:spPr>
      </p:cxnSp>
      <p:sp>
        <p:nvSpPr>
          <p:cNvPr id="305" name="Google Shape;305;p43"/>
          <p:cNvSpPr txBox="1">
            <a:spLocks noGrp="1"/>
          </p:cNvSpPr>
          <p:nvPr>
            <p:ph type="body" idx="4294967295"/>
          </p:nvPr>
        </p:nvSpPr>
        <p:spPr>
          <a:xfrm>
            <a:off x="3162750" y="328527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Letter inside quotation marks.</a:t>
            </a:r>
            <a:endParaRPr sz="1400" b="1"/>
          </a:p>
        </p:txBody>
      </p:sp>
      <p:cxnSp>
        <p:nvCxnSpPr>
          <p:cNvPr id="306" name="Google Shape;306;p43"/>
          <p:cNvCxnSpPr/>
          <p:nvPr/>
        </p:nvCxnSpPr>
        <p:spPr>
          <a:xfrm rot="10800000">
            <a:off x="3759025" y="2701175"/>
            <a:ext cx="427800" cy="629100"/>
          </a:xfrm>
          <a:prstGeom prst="straightConnector1">
            <a:avLst/>
          </a:prstGeom>
          <a:noFill/>
          <a:ln w="28575" cap="flat" cmpd="sng">
            <a:solidFill>
              <a:schemeClr val="dk2"/>
            </a:solidFill>
            <a:prstDash val="solid"/>
            <a:round/>
            <a:headEnd type="none" w="med" len="med"/>
            <a:tailEnd type="stealth" w="med" len="med"/>
          </a:ln>
        </p:spPr>
      </p:cxnSp>
      <p:sp>
        <p:nvSpPr>
          <p:cNvPr id="307" name="Google Shape;307;p43"/>
          <p:cNvSpPr txBox="1">
            <a:spLocks noGrp="1"/>
          </p:cNvSpPr>
          <p:nvPr>
            <p:ph type="body" idx="4294967295"/>
          </p:nvPr>
        </p:nvSpPr>
        <p:spPr>
          <a:xfrm>
            <a:off x="2673600" y="122457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Parentheses around parameter.</a:t>
            </a:r>
            <a:endParaRPr sz="1400" b="1"/>
          </a:p>
        </p:txBody>
      </p:sp>
      <p:cxnSp>
        <p:nvCxnSpPr>
          <p:cNvPr id="308" name="Google Shape;308;p43"/>
          <p:cNvCxnSpPr/>
          <p:nvPr/>
        </p:nvCxnSpPr>
        <p:spPr>
          <a:xfrm flipH="1">
            <a:off x="4074300" y="1675800"/>
            <a:ext cx="45000" cy="585300"/>
          </a:xfrm>
          <a:prstGeom prst="straightConnector1">
            <a:avLst/>
          </a:prstGeom>
          <a:noFill/>
          <a:ln w="28575" cap="flat" cmpd="sng">
            <a:solidFill>
              <a:schemeClr val="dk2"/>
            </a:solidFill>
            <a:prstDash val="solid"/>
            <a:round/>
            <a:headEnd type="none" w="med" len="med"/>
            <a:tailEnd type="stealth" w="med" len="med"/>
          </a:ln>
        </p:spPr>
      </p:cxnSp>
      <p:cxnSp>
        <p:nvCxnSpPr>
          <p:cNvPr id="309" name="Google Shape;309;p43"/>
          <p:cNvCxnSpPr/>
          <p:nvPr/>
        </p:nvCxnSpPr>
        <p:spPr>
          <a:xfrm flipH="1">
            <a:off x="3286325" y="1675800"/>
            <a:ext cx="580200" cy="5739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par>
                                <p:cTn id="14" presetID="10" presetClass="entr" presetSubtype="0" fill="hold" nodeType="withEffect">
                                  <p:stCondLst>
                                    <p:cond delay="0"/>
                                  </p:stCondLst>
                                  <p:childTnLst>
                                    <p:set>
                                      <p:cBhvr>
                                        <p:cTn id="15" dur="1" fill="hold">
                                          <p:stCondLst>
                                            <p:cond delay="0"/>
                                          </p:stCondLst>
                                        </p:cTn>
                                        <p:tgtEl>
                                          <p:spTgt spid="306"/>
                                        </p:tgtEl>
                                        <p:attrNameLst>
                                          <p:attrName>style.visibility</p:attrName>
                                        </p:attrNameLst>
                                      </p:cBhvr>
                                      <p:to>
                                        <p:strVal val="visible"/>
                                      </p:to>
                                    </p:set>
                                    <p:animEffect transition="in" filter="fade">
                                      <p:cBhvr>
                                        <p:cTn id="16" dur="1000"/>
                                        <p:tgtEl>
                                          <p:spTgt spid="306"/>
                                        </p:tgtEl>
                                      </p:cBhvr>
                                    </p:animEffect>
                                  </p:childTnLst>
                                </p:cTn>
                              </p:par>
                              <p:par>
                                <p:cTn id="17" presetID="10"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animEffect transition="in" filter="fade">
                                      <p:cBhvr>
                                        <p:cTn id="19" dur="1000"/>
                                        <p:tgtEl>
                                          <p:spTgt spid="307"/>
                                        </p:tgtEl>
                                      </p:cBhvr>
                                    </p:animEffect>
                                  </p:childTnLst>
                                </p:cTn>
                              </p:par>
                              <p:par>
                                <p:cTn id="20" presetID="10" presetClass="entr" presetSubtype="0" fill="hold" nodeType="withEffect">
                                  <p:stCondLst>
                                    <p:cond delay="0"/>
                                  </p:stCondLst>
                                  <p:childTnLst>
                                    <p:set>
                                      <p:cBhvr>
                                        <p:cTn id="21" dur="1" fill="hold">
                                          <p:stCondLst>
                                            <p:cond delay="0"/>
                                          </p:stCondLst>
                                        </p:cTn>
                                        <p:tgtEl>
                                          <p:spTgt spid="308"/>
                                        </p:tgtEl>
                                        <p:attrNameLst>
                                          <p:attrName>style.visibility</p:attrName>
                                        </p:attrNameLst>
                                      </p:cBhvr>
                                      <p:to>
                                        <p:strVal val="visible"/>
                                      </p:to>
                                    </p:set>
                                    <p:animEffect transition="in" filter="fade">
                                      <p:cBhvr>
                                        <p:cTn id="22" dur="1000"/>
                                        <p:tgtEl>
                                          <p:spTgt spid="308"/>
                                        </p:tgtEl>
                                      </p:cBhvr>
                                    </p:animEffect>
                                  </p:childTnLst>
                                </p:cTn>
                              </p:par>
                              <p:par>
                                <p:cTn id="23" presetID="10" presetClass="entr" presetSubtype="0" fill="hold" nodeType="withEffect">
                                  <p:stCondLst>
                                    <p:cond delay="0"/>
                                  </p:stCondLst>
                                  <p:childTnLst>
                                    <p:set>
                                      <p:cBhvr>
                                        <p:cTn id="24" dur="1" fill="hold">
                                          <p:stCondLst>
                                            <p:cond delay="0"/>
                                          </p:stCondLst>
                                        </p:cTn>
                                        <p:tgtEl>
                                          <p:spTgt spid="309"/>
                                        </p:tgtEl>
                                        <p:attrNameLst>
                                          <p:attrName>style.visibility</p:attrName>
                                        </p:attrNameLst>
                                      </p:cBhvr>
                                      <p:to>
                                        <p:strVal val="visible"/>
                                      </p:to>
                                    </p:set>
                                    <p:animEffect transition="in" filter="fade">
                                      <p:cBhvr>
                                        <p:cTn id="25" dur="1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4"/>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15" name="Google Shape;315;p44"/>
          <p:cNvSpPr txBox="1">
            <a:spLocks noGrp="1"/>
          </p:cNvSpPr>
          <p:nvPr>
            <p:ph type="body" idx="4294967295"/>
          </p:nvPr>
        </p:nvSpPr>
        <p:spPr>
          <a:xfrm>
            <a:off x="703500" y="2083775"/>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 .forward(50)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316" name="Google Shape;316;p44"/>
          <p:cNvSpPr txBox="1">
            <a:spLocks noGrp="1"/>
          </p:cNvSpPr>
          <p:nvPr>
            <p:ph type="body" idx="4294967295"/>
          </p:nvPr>
        </p:nvSpPr>
        <p:spPr>
          <a:xfrm>
            <a:off x="383975" y="320555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Extra space.</a:t>
            </a:r>
            <a:endParaRPr sz="1400" b="1"/>
          </a:p>
        </p:txBody>
      </p:sp>
      <p:cxnSp>
        <p:nvCxnSpPr>
          <p:cNvPr id="317" name="Google Shape;317;p44"/>
          <p:cNvCxnSpPr/>
          <p:nvPr/>
        </p:nvCxnSpPr>
        <p:spPr>
          <a:xfrm rot="10800000" flipH="1">
            <a:off x="1474400" y="2688875"/>
            <a:ext cx="540300" cy="5964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7"/>
                                        </p:tgtEl>
                                        <p:attrNameLst>
                                          <p:attrName>style.visibility</p:attrName>
                                        </p:attrNameLst>
                                      </p:cBhvr>
                                      <p:to>
                                        <p:strVal val="visible"/>
                                      </p:to>
                                    </p:set>
                                    <p:animEffect transition="in" filter="fade">
                                      <p:cBhvr>
                                        <p:cTn id="10" dur="1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5"/>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23" name="Google Shape;323;p45"/>
          <p:cNvSpPr txBox="1">
            <a:spLocks noGrp="1"/>
          </p:cNvSpPr>
          <p:nvPr>
            <p:ph type="body" idx="4294967295"/>
          </p:nvPr>
        </p:nvSpPr>
        <p:spPr>
          <a:xfrm>
            <a:off x="703500" y="2083775"/>
            <a:ext cx="43173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Drone.Forward(50)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324" name="Google Shape;324;p45"/>
          <p:cNvSpPr txBox="1">
            <a:spLocks noGrp="1"/>
          </p:cNvSpPr>
          <p:nvPr>
            <p:ph type="body" idx="4294967295"/>
          </p:nvPr>
        </p:nvSpPr>
        <p:spPr>
          <a:xfrm>
            <a:off x="395225" y="346122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Not lower case.</a:t>
            </a:r>
            <a:endParaRPr sz="1400" b="1"/>
          </a:p>
        </p:txBody>
      </p:sp>
      <p:cxnSp>
        <p:nvCxnSpPr>
          <p:cNvPr id="325" name="Google Shape;325;p45"/>
          <p:cNvCxnSpPr/>
          <p:nvPr/>
        </p:nvCxnSpPr>
        <p:spPr>
          <a:xfrm rot="10800000">
            <a:off x="979075" y="2656075"/>
            <a:ext cx="78900" cy="821700"/>
          </a:xfrm>
          <a:prstGeom prst="straightConnector1">
            <a:avLst/>
          </a:prstGeom>
          <a:noFill/>
          <a:ln w="28575" cap="flat" cmpd="sng">
            <a:solidFill>
              <a:schemeClr val="dk2"/>
            </a:solidFill>
            <a:prstDash val="solid"/>
            <a:round/>
            <a:headEnd type="none" w="med" len="med"/>
            <a:tailEnd type="stealth" w="med" len="med"/>
          </a:ln>
        </p:spPr>
      </p:cxnSp>
      <p:cxnSp>
        <p:nvCxnSpPr>
          <p:cNvPr id="326" name="Google Shape;326;p45"/>
          <p:cNvCxnSpPr/>
          <p:nvPr/>
        </p:nvCxnSpPr>
        <p:spPr>
          <a:xfrm rot="10800000" flipH="1">
            <a:off x="1474400" y="2656100"/>
            <a:ext cx="760200" cy="8892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animEffect transition="in" filter="fade">
                                      <p:cBhvr>
                                        <p:cTn id="13"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6"/>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32" name="Google Shape;332;p46"/>
          <p:cNvSpPr txBox="1">
            <a:spLocks noGrp="1"/>
          </p:cNvSpPr>
          <p:nvPr>
            <p:ph type="body" idx="4294967295"/>
          </p:nvPr>
        </p:nvSpPr>
        <p:spPr>
          <a:xfrm>
            <a:off x="703500" y="2083775"/>
            <a:ext cx="45525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drone.forward(“50”)</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333" name="Google Shape;333;p46"/>
          <p:cNvSpPr txBox="1">
            <a:spLocks noGrp="1"/>
          </p:cNvSpPr>
          <p:nvPr>
            <p:ph type="body" idx="4294967295"/>
          </p:nvPr>
        </p:nvSpPr>
        <p:spPr>
          <a:xfrm>
            <a:off x="2478625" y="97390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Quotation marks around number.</a:t>
            </a:r>
            <a:endParaRPr sz="1400" b="1"/>
          </a:p>
        </p:txBody>
      </p:sp>
      <p:cxnSp>
        <p:nvCxnSpPr>
          <p:cNvPr id="334" name="Google Shape;334;p46"/>
          <p:cNvCxnSpPr/>
          <p:nvPr/>
        </p:nvCxnSpPr>
        <p:spPr>
          <a:xfrm>
            <a:off x="3646600" y="1474400"/>
            <a:ext cx="393900" cy="708000"/>
          </a:xfrm>
          <a:prstGeom prst="straightConnector1">
            <a:avLst/>
          </a:prstGeom>
          <a:noFill/>
          <a:ln w="28575" cap="flat" cmpd="sng">
            <a:solidFill>
              <a:schemeClr val="dk2"/>
            </a:solidFill>
            <a:prstDash val="solid"/>
            <a:round/>
            <a:headEnd type="none" w="med" len="med"/>
            <a:tailEnd type="stealth" w="med" len="med"/>
          </a:ln>
        </p:spPr>
      </p:cxnSp>
      <p:cxnSp>
        <p:nvCxnSpPr>
          <p:cNvPr id="335" name="Google Shape;335;p46"/>
          <p:cNvCxnSpPr>
            <a:stCxn id="333" idx="2"/>
          </p:cNvCxnSpPr>
          <p:nvPr/>
        </p:nvCxnSpPr>
        <p:spPr>
          <a:xfrm>
            <a:off x="3936625" y="1495000"/>
            <a:ext cx="813000" cy="7212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par>
                                <p:cTn id="8" presetID="10"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1000"/>
                                        <p:tgtEl>
                                          <p:spTgt spid="334"/>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7"/>
          <p:cNvPicPr preferRelativeResize="0"/>
          <p:nvPr/>
        </p:nvPicPr>
        <p:blipFill>
          <a:blip r:embed="rId3">
            <a:alphaModFix/>
          </a:blip>
          <a:stretch>
            <a:fillRect/>
          </a:stretch>
        </p:blipFill>
        <p:spPr>
          <a:xfrm>
            <a:off x="6365250" y="1682250"/>
            <a:ext cx="1778975" cy="1778975"/>
          </a:xfrm>
          <a:prstGeom prst="rect">
            <a:avLst/>
          </a:prstGeom>
          <a:noFill/>
          <a:ln>
            <a:noFill/>
          </a:ln>
        </p:spPr>
      </p:pic>
      <p:sp>
        <p:nvSpPr>
          <p:cNvPr id="341" name="Google Shape;341;p47"/>
          <p:cNvSpPr txBox="1">
            <a:spLocks noGrp="1"/>
          </p:cNvSpPr>
          <p:nvPr>
            <p:ph type="body" idx="4294967295"/>
          </p:nvPr>
        </p:nvSpPr>
        <p:spPr>
          <a:xfrm>
            <a:off x="703500" y="2083775"/>
            <a:ext cx="45525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ourier New"/>
                <a:ea typeface="Courier New"/>
                <a:cs typeface="Courier New"/>
                <a:sym typeface="Courier New"/>
              </a:rPr>
              <a:t>drone.flip(f)</a:t>
            </a:r>
            <a:endParaRPr sz="3000" b="1">
              <a:latin typeface="Courier New"/>
              <a:ea typeface="Courier New"/>
              <a:cs typeface="Courier New"/>
              <a:sym typeface="Courier New"/>
            </a:endParaRPr>
          </a:p>
          <a:p>
            <a:pPr marL="0" lvl="0" indent="0" algn="l" rtl="0">
              <a:spcBef>
                <a:spcPts val="1600"/>
              </a:spcBef>
              <a:spcAft>
                <a:spcPts val="1600"/>
              </a:spcAft>
              <a:buNone/>
            </a:pPr>
            <a:endParaRPr sz="3000" b="1">
              <a:latin typeface="Courier New"/>
              <a:ea typeface="Courier New"/>
              <a:cs typeface="Courier New"/>
              <a:sym typeface="Courier New"/>
            </a:endParaRPr>
          </a:p>
        </p:txBody>
      </p:sp>
      <p:sp>
        <p:nvSpPr>
          <p:cNvPr id="342" name="Google Shape;342;p47"/>
          <p:cNvSpPr txBox="1">
            <a:spLocks noGrp="1"/>
          </p:cNvSpPr>
          <p:nvPr>
            <p:ph type="body" idx="4294967295"/>
          </p:nvPr>
        </p:nvSpPr>
        <p:spPr>
          <a:xfrm>
            <a:off x="2489900" y="928900"/>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Letter parameter needs quotation marks.</a:t>
            </a:r>
            <a:endParaRPr sz="1400" b="1"/>
          </a:p>
        </p:txBody>
      </p:sp>
      <p:cxnSp>
        <p:nvCxnSpPr>
          <p:cNvPr id="343" name="Google Shape;343;p47"/>
          <p:cNvCxnSpPr/>
          <p:nvPr/>
        </p:nvCxnSpPr>
        <p:spPr>
          <a:xfrm>
            <a:off x="3387725" y="1501600"/>
            <a:ext cx="78900" cy="7269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Now, let’s look at what the simulator does when we have a flight program with no errors. For this flight, we will:</a:t>
            </a:r>
            <a:endParaRPr sz="2400"/>
          </a:p>
          <a:p>
            <a:pPr marL="457200" lvl="0" indent="-381000" algn="l" rtl="0">
              <a:spcBef>
                <a:spcPts val="1600"/>
              </a:spcBef>
              <a:spcAft>
                <a:spcPts val="0"/>
              </a:spcAft>
              <a:buSzPts val="2400"/>
              <a:buChar char="●"/>
            </a:pPr>
            <a:r>
              <a:rPr lang="en" sz="2400"/>
              <a:t>Take off</a:t>
            </a:r>
            <a:endParaRPr sz="2400"/>
          </a:p>
          <a:p>
            <a:pPr marL="457200" lvl="0" indent="-381000" algn="l" rtl="0">
              <a:spcBef>
                <a:spcPts val="0"/>
              </a:spcBef>
              <a:spcAft>
                <a:spcPts val="0"/>
              </a:spcAft>
              <a:buSzPts val="2400"/>
              <a:buChar char="●"/>
            </a:pPr>
            <a:r>
              <a:rPr lang="en" sz="2400"/>
              <a:t>Fly forward 50 centimeters</a:t>
            </a:r>
            <a:endParaRPr sz="2400"/>
          </a:p>
          <a:p>
            <a:pPr marL="457200" lvl="0" indent="-381000" algn="l" rtl="0">
              <a:spcBef>
                <a:spcPts val="0"/>
              </a:spcBef>
              <a:spcAft>
                <a:spcPts val="0"/>
              </a:spcAft>
              <a:buSzPts val="2400"/>
              <a:buChar char="●"/>
            </a:pPr>
            <a:r>
              <a:rPr lang="en" sz="2400"/>
              <a:t>Turn right 90 degrees</a:t>
            </a:r>
            <a:endParaRPr sz="2400"/>
          </a:p>
          <a:p>
            <a:pPr marL="457200" lvl="0" indent="-381000" algn="l" rtl="0">
              <a:spcBef>
                <a:spcPts val="0"/>
              </a:spcBef>
              <a:spcAft>
                <a:spcPts val="0"/>
              </a:spcAft>
              <a:buSzPts val="2400"/>
              <a:buChar char="●"/>
            </a:pPr>
            <a:r>
              <a:rPr lang="en" sz="2400"/>
              <a:t>Fly forward 100 centimeters</a:t>
            </a:r>
            <a:endParaRPr sz="2400"/>
          </a:p>
          <a:p>
            <a:pPr marL="457200" lvl="0" indent="-381000" algn="l" rtl="0">
              <a:spcBef>
                <a:spcPts val="0"/>
              </a:spcBef>
              <a:spcAft>
                <a:spcPts val="0"/>
              </a:spcAft>
              <a:buSzPts val="2400"/>
              <a:buChar char="●"/>
            </a:pPr>
            <a:r>
              <a:rPr lang="en" sz="2400"/>
              <a:t>Land</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9"/>
          <p:cNvPicPr preferRelativeResize="0"/>
          <p:nvPr/>
        </p:nvPicPr>
        <p:blipFill>
          <a:blip r:embed="rId3">
            <a:alphaModFix/>
          </a:blip>
          <a:stretch>
            <a:fillRect/>
          </a:stretch>
        </p:blipFill>
        <p:spPr>
          <a:xfrm>
            <a:off x="152400" y="1850063"/>
            <a:ext cx="8839199" cy="14433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50"/>
          <p:cNvPicPr preferRelativeResize="0"/>
          <p:nvPr/>
        </p:nvPicPr>
        <p:blipFill>
          <a:blip r:embed="rId3">
            <a:alphaModFix/>
          </a:blip>
          <a:stretch>
            <a:fillRect/>
          </a:stretch>
        </p:blipFill>
        <p:spPr>
          <a:xfrm>
            <a:off x="720588" y="152400"/>
            <a:ext cx="7702818"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1"/>
          <p:cNvPicPr preferRelativeResize="0"/>
          <p:nvPr/>
        </p:nvPicPr>
        <p:blipFill>
          <a:blip r:embed="rId3">
            <a:alphaModFix/>
          </a:blip>
          <a:stretch>
            <a:fillRect/>
          </a:stretch>
        </p:blipFill>
        <p:spPr>
          <a:xfrm>
            <a:off x="152400" y="1724850"/>
            <a:ext cx="8839201" cy="16938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322225" y="910575"/>
            <a:ext cx="4305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Many electronic devices are controlled by computer programs (also called software).</a:t>
            </a:r>
            <a:endParaRPr sz="3000"/>
          </a:p>
        </p:txBody>
      </p:sp>
      <p:pic>
        <p:nvPicPr>
          <p:cNvPr id="72" name="Google Shape;72;p16"/>
          <p:cNvPicPr preferRelativeResize="0"/>
          <p:nvPr/>
        </p:nvPicPr>
        <p:blipFill>
          <a:blip r:embed="rId3">
            <a:alphaModFix/>
          </a:blip>
          <a:stretch>
            <a:fillRect/>
          </a:stretch>
        </p:blipFill>
        <p:spPr>
          <a:xfrm>
            <a:off x="5848025" y="3765901"/>
            <a:ext cx="1025450" cy="1025450"/>
          </a:xfrm>
          <a:prstGeom prst="rect">
            <a:avLst/>
          </a:prstGeom>
          <a:noFill/>
          <a:ln>
            <a:noFill/>
          </a:ln>
        </p:spPr>
      </p:pic>
      <p:pic>
        <p:nvPicPr>
          <p:cNvPr id="73" name="Google Shape;73;p16"/>
          <p:cNvPicPr preferRelativeResize="0"/>
          <p:nvPr/>
        </p:nvPicPr>
        <p:blipFill>
          <a:blip r:embed="rId4">
            <a:alphaModFix/>
          </a:blip>
          <a:stretch>
            <a:fillRect/>
          </a:stretch>
        </p:blipFill>
        <p:spPr>
          <a:xfrm>
            <a:off x="5399850" y="406725"/>
            <a:ext cx="1921800" cy="911850"/>
          </a:xfrm>
          <a:prstGeom prst="rect">
            <a:avLst/>
          </a:prstGeom>
          <a:noFill/>
          <a:ln>
            <a:noFill/>
          </a:ln>
        </p:spPr>
      </p:pic>
      <p:pic>
        <p:nvPicPr>
          <p:cNvPr id="74" name="Google Shape;74;p16"/>
          <p:cNvPicPr preferRelativeResize="0"/>
          <p:nvPr/>
        </p:nvPicPr>
        <p:blipFill>
          <a:blip r:embed="rId5">
            <a:alphaModFix/>
          </a:blip>
          <a:stretch>
            <a:fillRect/>
          </a:stretch>
        </p:blipFill>
        <p:spPr>
          <a:xfrm>
            <a:off x="5347225" y="1801475"/>
            <a:ext cx="2027050" cy="1393600"/>
          </a:xfrm>
          <a:prstGeom prst="rect">
            <a:avLst/>
          </a:prstGeom>
          <a:noFill/>
          <a:ln>
            <a:noFill/>
          </a:ln>
        </p:spPr>
      </p:pic>
      <p:pic>
        <p:nvPicPr>
          <p:cNvPr id="75" name="Google Shape;75;p16"/>
          <p:cNvPicPr preferRelativeResize="0"/>
          <p:nvPr/>
        </p:nvPicPr>
        <p:blipFill>
          <a:blip r:embed="rId6">
            <a:alphaModFix/>
          </a:blip>
          <a:stretch>
            <a:fillRect/>
          </a:stretch>
        </p:blipFill>
        <p:spPr>
          <a:xfrm>
            <a:off x="8319213" y="78925"/>
            <a:ext cx="370008" cy="48387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2"/>
          <p:cNvPicPr preferRelativeResize="0"/>
          <p:nvPr/>
        </p:nvPicPr>
        <p:blipFill>
          <a:blip r:embed="rId3">
            <a:alphaModFix/>
          </a:blip>
          <a:stretch>
            <a:fillRect/>
          </a:stretch>
        </p:blipFill>
        <p:spPr>
          <a:xfrm>
            <a:off x="850288" y="152400"/>
            <a:ext cx="7443425"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53"/>
          <p:cNvPicPr preferRelativeResize="0"/>
          <p:nvPr/>
        </p:nvPicPr>
        <p:blipFill>
          <a:blip r:embed="rId3">
            <a:alphaModFix/>
          </a:blip>
          <a:stretch>
            <a:fillRect/>
          </a:stretch>
        </p:blipFill>
        <p:spPr>
          <a:xfrm>
            <a:off x="938300" y="152400"/>
            <a:ext cx="7267391"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Sending Your Program to a Real Drone</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subTitle" idx="1"/>
          </p:nvPr>
        </p:nvSpPr>
        <p:spPr>
          <a:xfrm>
            <a:off x="364200" y="21754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There are two different ways to send our program to a real drone to test it in the real world.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subTitle" idx="1"/>
          </p:nvPr>
        </p:nvSpPr>
        <p:spPr>
          <a:xfrm>
            <a:off x="374700" y="233500"/>
            <a:ext cx="8520600" cy="7926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
              <a:t>Save our program and send it to someone else to run.</a:t>
            </a:r>
            <a:endParaRPr/>
          </a:p>
        </p:txBody>
      </p:sp>
      <p:pic>
        <p:nvPicPr>
          <p:cNvPr id="389" name="Google Shape;389;p56"/>
          <p:cNvPicPr preferRelativeResize="0"/>
          <p:nvPr/>
        </p:nvPicPr>
        <p:blipFill>
          <a:blip r:embed="rId3">
            <a:alphaModFix/>
          </a:blip>
          <a:stretch>
            <a:fillRect/>
          </a:stretch>
        </p:blipFill>
        <p:spPr>
          <a:xfrm>
            <a:off x="215400" y="2571750"/>
            <a:ext cx="8839200" cy="998287"/>
          </a:xfrm>
          <a:prstGeom prst="rect">
            <a:avLst/>
          </a:prstGeom>
          <a:noFill/>
          <a:ln>
            <a:noFill/>
          </a:ln>
        </p:spPr>
      </p:pic>
      <p:sp>
        <p:nvSpPr>
          <p:cNvPr id="390" name="Google Shape;390;p56"/>
          <p:cNvSpPr txBox="1">
            <a:spLocks noGrp="1"/>
          </p:cNvSpPr>
          <p:nvPr>
            <p:ph type="body" idx="4294967295"/>
          </p:nvPr>
        </p:nvSpPr>
        <p:spPr>
          <a:xfrm>
            <a:off x="5377725" y="1724125"/>
            <a:ext cx="2916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This can be any file name</a:t>
            </a:r>
            <a:endParaRPr sz="1400" b="1"/>
          </a:p>
        </p:txBody>
      </p:sp>
      <p:cxnSp>
        <p:nvCxnSpPr>
          <p:cNvPr id="391" name="Google Shape;391;p56"/>
          <p:cNvCxnSpPr/>
          <p:nvPr/>
        </p:nvCxnSpPr>
        <p:spPr>
          <a:xfrm flipH="1">
            <a:off x="4125175" y="2057400"/>
            <a:ext cx="1427700" cy="6822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subTitle" idx="1"/>
          </p:nvPr>
        </p:nvSpPr>
        <p:spPr>
          <a:xfrm>
            <a:off x="374700" y="233500"/>
            <a:ext cx="8520600" cy="7926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startAt="2"/>
            </a:pPr>
            <a:r>
              <a:rPr lang="en"/>
              <a:t>Connect to the Tello drone using your WiFi connection and send your program to the drone.</a:t>
            </a:r>
            <a:endParaRPr/>
          </a:p>
        </p:txBody>
      </p:sp>
      <p:pic>
        <p:nvPicPr>
          <p:cNvPr id="397" name="Google Shape;397;p57"/>
          <p:cNvPicPr preferRelativeResize="0"/>
          <p:nvPr/>
        </p:nvPicPr>
        <p:blipFill>
          <a:blip r:embed="rId3">
            <a:alphaModFix/>
          </a:blip>
          <a:stretch>
            <a:fillRect/>
          </a:stretch>
        </p:blipFill>
        <p:spPr>
          <a:xfrm>
            <a:off x="215400" y="2448650"/>
            <a:ext cx="8839203" cy="123517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58"/>
          <p:cNvPicPr preferRelativeResize="0"/>
          <p:nvPr/>
        </p:nvPicPr>
        <p:blipFill>
          <a:blip r:embed="rId3">
            <a:alphaModFix/>
          </a:blip>
          <a:stretch>
            <a:fillRect/>
          </a:stretch>
        </p:blipFill>
        <p:spPr>
          <a:xfrm>
            <a:off x="895550" y="1139125"/>
            <a:ext cx="7352901" cy="3889000"/>
          </a:xfrm>
          <a:prstGeom prst="rect">
            <a:avLst/>
          </a:prstGeom>
          <a:noFill/>
          <a:ln>
            <a:noFill/>
          </a:ln>
        </p:spPr>
      </p:pic>
      <p:sp>
        <p:nvSpPr>
          <p:cNvPr id="403" name="Google Shape;403;p58"/>
          <p:cNvSpPr txBox="1">
            <a:spLocks noGrp="1"/>
          </p:cNvSpPr>
          <p:nvPr>
            <p:ph type="subTitle" idx="1"/>
          </p:nvPr>
        </p:nvSpPr>
        <p:spPr>
          <a:xfrm>
            <a:off x="374700" y="139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get help in your Jupyter Notebook by running a command with a question mark after 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In-class Drone Exercise</a:t>
            </a:r>
            <a:endParaRPr>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p:nvPr/>
        </p:nvSpPr>
        <p:spPr>
          <a:xfrm>
            <a:off x="1414850" y="2695388"/>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414" name="Google Shape;414;p60"/>
          <p:cNvSpPr txBox="1"/>
          <p:nvPr/>
        </p:nvSpPr>
        <p:spPr>
          <a:xfrm>
            <a:off x="525825" y="286850"/>
            <a:ext cx="55356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666666"/>
                </a:solidFill>
              </a:rPr>
              <a:t>STEP 1: </a:t>
            </a:r>
            <a:r>
              <a:rPr lang="en" sz="2400">
                <a:solidFill>
                  <a:srgbClr val="666666"/>
                </a:solidFill>
              </a:rPr>
              <a:t>Measure the drone course to build your flight program. Record the measurements to use when you are programming.</a:t>
            </a:r>
            <a:endParaRPr sz="2400">
              <a:solidFill>
                <a:srgbClr val="666666"/>
              </a:solidFill>
            </a:endParaRPr>
          </a:p>
        </p:txBody>
      </p:sp>
      <p:sp>
        <p:nvSpPr>
          <p:cNvPr id="415" name="Google Shape;415;p60"/>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416" name="Google Shape;416;p60"/>
          <p:cNvSpPr/>
          <p:nvPr/>
        </p:nvSpPr>
        <p:spPr>
          <a:xfrm>
            <a:off x="2131975" y="27387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 name="Google Shape;417;p60"/>
          <p:cNvSpPr txBox="1"/>
          <p:nvPr/>
        </p:nvSpPr>
        <p:spPr>
          <a:xfrm>
            <a:off x="2131975" y="26954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1</a:t>
            </a:r>
            <a:endParaRPr b="1"/>
          </a:p>
        </p:txBody>
      </p:sp>
      <p:sp>
        <p:nvSpPr>
          <p:cNvPr id="418" name="Google Shape;418;p60"/>
          <p:cNvSpPr/>
          <p:nvPr/>
        </p:nvSpPr>
        <p:spPr>
          <a:xfrm>
            <a:off x="3450750" y="27387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60"/>
          <p:cNvSpPr txBox="1"/>
          <p:nvPr/>
        </p:nvSpPr>
        <p:spPr>
          <a:xfrm>
            <a:off x="3450750" y="26954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2</a:t>
            </a:r>
            <a:endParaRPr b="1"/>
          </a:p>
        </p:txBody>
      </p:sp>
      <p:sp>
        <p:nvSpPr>
          <p:cNvPr id="420" name="Google Shape;420;p60"/>
          <p:cNvSpPr/>
          <p:nvPr/>
        </p:nvSpPr>
        <p:spPr>
          <a:xfrm>
            <a:off x="3450750" y="369430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21;p60"/>
          <p:cNvSpPr txBox="1"/>
          <p:nvPr/>
        </p:nvSpPr>
        <p:spPr>
          <a:xfrm>
            <a:off x="3450750" y="365095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3</a:t>
            </a:r>
            <a:endParaRPr b="1"/>
          </a:p>
        </p:txBody>
      </p:sp>
      <p:sp>
        <p:nvSpPr>
          <p:cNvPr id="422" name="Google Shape;422;p60"/>
          <p:cNvSpPr/>
          <p:nvPr/>
        </p:nvSpPr>
        <p:spPr>
          <a:xfrm>
            <a:off x="6912850" y="373765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60"/>
          <p:cNvSpPr txBox="1"/>
          <p:nvPr/>
        </p:nvSpPr>
        <p:spPr>
          <a:xfrm>
            <a:off x="6912850" y="369430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4</a:t>
            </a:r>
            <a:endParaRPr b="1"/>
          </a:p>
        </p:txBody>
      </p:sp>
      <p:sp>
        <p:nvSpPr>
          <p:cNvPr id="424" name="Google Shape;424;p60"/>
          <p:cNvSpPr/>
          <p:nvPr/>
        </p:nvSpPr>
        <p:spPr>
          <a:xfrm>
            <a:off x="6912850" y="2053000"/>
            <a:ext cx="295800" cy="29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25;p60"/>
          <p:cNvSpPr txBox="1"/>
          <p:nvPr/>
        </p:nvSpPr>
        <p:spPr>
          <a:xfrm>
            <a:off x="6912850" y="2009650"/>
            <a:ext cx="2958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5</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61"/>
          <p:cNvPicPr preferRelativeResize="0"/>
          <p:nvPr/>
        </p:nvPicPr>
        <p:blipFill>
          <a:blip r:embed="rId3">
            <a:alphaModFix/>
          </a:blip>
          <a:stretch>
            <a:fillRect/>
          </a:stretch>
        </p:blipFill>
        <p:spPr>
          <a:xfrm>
            <a:off x="152400" y="1012825"/>
            <a:ext cx="8839199" cy="3839171"/>
          </a:xfrm>
          <a:prstGeom prst="rect">
            <a:avLst/>
          </a:prstGeom>
          <a:noFill/>
          <a:ln>
            <a:noFill/>
          </a:ln>
        </p:spPr>
      </p:pic>
      <p:sp>
        <p:nvSpPr>
          <p:cNvPr id="431" name="Google Shape;431;p61"/>
          <p:cNvSpPr txBox="1"/>
          <p:nvPr/>
        </p:nvSpPr>
        <p:spPr>
          <a:xfrm>
            <a:off x="439775" y="124325"/>
            <a:ext cx="67689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66666"/>
                </a:solidFill>
              </a:rPr>
              <a:t>STEP 2:</a:t>
            </a:r>
            <a:r>
              <a:rPr lang="en" sz="1800">
                <a:solidFill>
                  <a:srgbClr val="666666"/>
                </a:solidFill>
              </a:rPr>
              <a:t> Create your programmed flight plan. Each line of your program is a different step for the drone.</a:t>
            </a:r>
            <a:endParaRPr sz="18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body" idx="1"/>
          </p:nvPr>
        </p:nvSpPr>
        <p:spPr>
          <a:xfrm>
            <a:off x="332725" y="690150"/>
            <a:ext cx="8085900" cy="370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These devices use an Application Programming Interface or API to send commands to devices. An API translates computer programs into actions on a digital device. An API allows you to write computer programs for lots of different devices using the same programming language.</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Run Your Simulation</a:t>
            </a:r>
            <a:endParaRPr>
              <a:solidFill>
                <a:srgbClr val="6666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3"/>
          <p:cNvSpPr/>
          <p:nvPr/>
        </p:nvSpPr>
        <p:spPr>
          <a:xfrm>
            <a:off x="2256275" y="2093725"/>
            <a:ext cx="4789750" cy="1835575"/>
          </a:xfrm>
          <a:custGeom>
            <a:avLst/>
            <a:gdLst/>
            <a:ahLst/>
            <a:cxnLst/>
            <a:rect l="l" t="t" r="r" b="b"/>
            <a:pathLst>
              <a:path w="191590" h="73423" extrusionOk="0">
                <a:moveTo>
                  <a:pt x="0" y="36712"/>
                </a:moveTo>
                <a:lnTo>
                  <a:pt x="51243" y="36712"/>
                </a:lnTo>
                <a:lnTo>
                  <a:pt x="51243" y="73423"/>
                </a:lnTo>
                <a:lnTo>
                  <a:pt x="191590" y="73423"/>
                </a:lnTo>
                <a:lnTo>
                  <a:pt x="191590" y="0"/>
                </a:lnTo>
              </a:path>
            </a:pathLst>
          </a:custGeom>
          <a:noFill/>
          <a:ln w="28575" cap="flat" cmpd="sng">
            <a:solidFill>
              <a:srgbClr val="00FF00"/>
            </a:solidFill>
            <a:prstDash val="solid"/>
            <a:round/>
            <a:headEnd type="none" w="med" len="med"/>
            <a:tailEnd type="none" w="med" len="med"/>
          </a:ln>
        </p:spPr>
      </p:sp>
      <p:sp>
        <p:nvSpPr>
          <p:cNvPr id="442" name="Google Shape;442;p63"/>
          <p:cNvSpPr txBox="1"/>
          <p:nvPr/>
        </p:nvSpPr>
        <p:spPr>
          <a:xfrm>
            <a:off x="1433975" y="2820263"/>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443" name="Google Shape;443;p63"/>
          <p:cNvSpPr txBox="1"/>
          <p:nvPr/>
        </p:nvSpPr>
        <p:spPr>
          <a:xfrm>
            <a:off x="717050" y="401550"/>
            <a:ext cx="4923600" cy="15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66666"/>
                </a:solidFill>
              </a:rPr>
              <a:t>STEP 3:</a:t>
            </a:r>
            <a:r>
              <a:rPr lang="en" sz="1800">
                <a:solidFill>
                  <a:srgbClr val="666666"/>
                </a:solidFill>
              </a:rPr>
              <a:t> The simulation will test your code and output a simulated path or model of your drone’s flight. If your program has no errors, when you run “all cells”, it will output plots of your flight path step by step.</a:t>
            </a:r>
            <a:endParaRPr sz="1800">
              <a:solidFill>
                <a:srgbClr val="666666"/>
              </a:solidFill>
            </a:endParaRPr>
          </a:p>
        </p:txBody>
      </p:sp>
      <p:sp>
        <p:nvSpPr>
          <p:cNvPr id="444" name="Google Shape;444;p63"/>
          <p:cNvSpPr txBox="1"/>
          <p:nvPr/>
        </p:nvSpPr>
        <p:spPr>
          <a:xfrm>
            <a:off x="2494625" y="269538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445" name="Google Shape;445;p63"/>
          <p:cNvSpPr txBox="1"/>
          <p:nvPr/>
        </p:nvSpPr>
        <p:spPr>
          <a:xfrm>
            <a:off x="3393400" y="32684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446" name="Google Shape;446;p63"/>
          <p:cNvSpPr txBox="1"/>
          <p:nvPr/>
        </p:nvSpPr>
        <p:spPr>
          <a:xfrm>
            <a:off x="4865125" y="361206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150 cm</a:t>
            </a:r>
            <a:endParaRPr sz="1000"/>
          </a:p>
        </p:txBody>
      </p:sp>
      <p:sp>
        <p:nvSpPr>
          <p:cNvPr id="447" name="Google Shape;447;p63"/>
          <p:cNvSpPr txBox="1"/>
          <p:nvPr/>
        </p:nvSpPr>
        <p:spPr>
          <a:xfrm>
            <a:off x="6948750" y="27797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100 cm</a:t>
            </a:r>
            <a:endParaRPr sz="1000"/>
          </a:p>
        </p:txBody>
      </p:sp>
      <p:cxnSp>
        <p:nvCxnSpPr>
          <p:cNvPr id="448" name="Google Shape;448;p63"/>
          <p:cNvCxnSpPr/>
          <p:nvPr/>
        </p:nvCxnSpPr>
        <p:spPr>
          <a:xfrm>
            <a:off x="6649600" y="707500"/>
            <a:ext cx="439800" cy="0"/>
          </a:xfrm>
          <a:prstGeom prst="straightConnector1">
            <a:avLst/>
          </a:prstGeom>
          <a:noFill/>
          <a:ln w="28575" cap="flat" cmpd="sng">
            <a:solidFill>
              <a:srgbClr val="00FF00"/>
            </a:solidFill>
            <a:prstDash val="solid"/>
            <a:round/>
            <a:headEnd type="none" w="med" len="med"/>
            <a:tailEnd type="none" w="med" len="med"/>
          </a:ln>
        </p:spPr>
      </p:cxnSp>
      <p:sp>
        <p:nvSpPr>
          <p:cNvPr id="449" name="Google Shape;449;p63"/>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450" name="Google Shape;450;p63"/>
          <p:cNvSpPr txBox="1"/>
          <p:nvPr/>
        </p:nvSpPr>
        <p:spPr>
          <a:xfrm>
            <a:off x="7089400" y="5353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Simulated Path</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Did your program work as you expected?</a:t>
            </a:r>
            <a:endParaRPr sz="2400"/>
          </a:p>
          <a:p>
            <a:pPr marL="457200" lvl="0" indent="-381000" algn="l" rtl="0">
              <a:spcBef>
                <a:spcPts val="0"/>
              </a:spcBef>
              <a:spcAft>
                <a:spcPts val="0"/>
              </a:spcAft>
              <a:buSzPts val="2400"/>
              <a:buChar char="●"/>
            </a:pPr>
            <a:r>
              <a:rPr lang="en" sz="2400"/>
              <a:t>Did the plots of the flight path match your plan?</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Test Your Model With a Real Drone</a:t>
            </a:r>
            <a:endParaRPr>
              <a:solidFill>
                <a:srgbClr val="6666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6"/>
          <p:cNvSpPr/>
          <p:nvPr/>
        </p:nvSpPr>
        <p:spPr>
          <a:xfrm>
            <a:off x="2256275" y="2093725"/>
            <a:ext cx="4789750" cy="1835575"/>
          </a:xfrm>
          <a:custGeom>
            <a:avLst/>
            <a:gdLst/>
            <a:ahLst/>
            <a:cxnLst/>
            <a:rect l="l" t="t" r="r" b="b"/>
            <a:pathLst>
              <a:path w="191590" h="73423" extrusionOk="0">
                <a:moveTo>
                  <a:pt x="0" y="36712"/>
                </a:moveTo>
                <a:lnTo>
                  <a:pt x="51243" y="36712"/>
                </a:lnTo>
                <a:lnTo>
                  <a:pt x="51243" y="73423"/>
                </a:lnTo>
                <a:lnTo>
                  <a:pt x="191590" y="73423"/>
                </a:lnTo>
                <a:lnTo>
                  <a:pt x="191590" y="0"/>
                </a:lnTo>
              </a:path>
            </a:pathLst>
          </a:custGeom>
          <a:noFill/>
          <a:ln w="28575" cap="flat" cmpd="sng">
            <a:solidFill>
              <a:srgbClr val="00FF00"/>
            </a:solidFill>
            <a:prstDash val="solid"/>
            <a:round/>
            <a:headEnd type="none" w="med" len="med"/>
            <a:tailEnd type="none" w="med" len="med"/>
          </a:ln>
        </p:spPr>
      </p:sp>
      <p:sp>
        <p:nvSpPr>
          <p:cNvPr id="466" name="Google Shape;466;p66"/>
          <p:cNvSpPr txBox="1"/>
          <p:nvPr/>
        </p:nvSpPr>
        <p:spPr>
          <a:xfrm>
            <a:off x="1433975" y="2820263"/>
            <a:ext cx="8223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takeoff</a:t>
            </a:r>
            <a:endParaRPr/>
          </a:p>
        </p:txBody>
      </p:sp>
      <p:sp>
        <p:nvSpPr>
          <p:cNvPr id="467" name="Google Shape;467;p66"/>
          <p:cNvSpPr txBox="1"/>
          <p:nvPr/>
        </p:nvSpPr>
        <p:spPr>
          <a:xfrm>
            <a:off x="6649600" y="163421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landing</a:t>
            </a:r>
            <a:endParaRPr/>
          </a:p>
        </p:txBody>
      </p:sp>
      <p:sp>
        <p:nvSpPr>
          <p:cNvPr id="468" name="Google Shape;468;p66"/>
          <p:cNvSpPr txBox="1"/>
          <p:nvPr/>
        </p:nvSpPr>
        <p:spPr>
          <a:xfrm>
            <a:off x="534275" y="323600"/>
            <a:ext cx="5488800" cy="23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66666"/>
                </a:solidFill>
              </a:rPr>
              <a:t>STEP 4: </a:t>
            </a:r>
            <a:r>
              <a:rPr lang="en">
                <a:solidFill>
                  <a:srgbClr val="666666"/>
                </a:solidFill>
              </a:rPr>
              <a:t>Finally, you will deploy your programmed flight path to the drone and test it by connecting to the drone WiFi and deploying your code. The actual flight will likely differ from your model path.</a:t>
            </a:r>
            <a:endParaRPr>
              <a:solidFill>
                <a:srgbClr val="666666"/>
              </a:solidFill>
            </a:endParaRPr>
          </a:p>
        </p:txBody>
      </p:sp>
      <p:sp>
        <p:nvSpPr>
          <p:cNvPr id="469" name="Google Shape;469;p66"/>
          <p:cNvSpPr txBox="1"/>
          <p:nvPr/>
        </p:nvSpPr>
        <p:spPr>
          <a:xfrm>
            <a:off x="2494625" y="269538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470" name="Google Shape;470;p66"/>
          <p:cNvSpPr txBox="1"/>
          <p:nvPr/>
        </p:nvSpPr>
        <p:spPr>
          <a:xfrm>
            <a:off x="3393400" y="32684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50 cm</a:t>
            </a:r>
            <a:endParaRPr sz="1000"/>
          </a:p>
        </p:txBody>
      </p:sp>
      <p:sp>
        <p:nvSpPr>
          <p:cNvPr id="471" name="Google Shape;471;p66"/>
          <p:cNvSpPr txBox="1"/>
          <p:nvPr/>
        </p:nvSpPr>
        <p:spPr>
          <a:xfrm>
            <a:off x="4865125" y="3612063"/>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150 cm</a:t>
            </a:r>
            <a:endParaRPr sz="1000"/>
          </a:p>
        </p:txBody>
      </p:sp>
      <p:sp>
        <p:nvSpPr>
          <p:cNvPr id="472" name="Google Shape;472;p66"/>
          <p:cNvSpPr txBox="1"/>
          <p:nvPr/>
        </p:nvSpPr>
        <p:spPr>
          <a:xfrm>
            <a:off x="6948750" y="2779738"/>
            <a:ext cx="8223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100 cm</a:t>
            </a:r>
            <a:endParaRPr sz="1000"/>
          </a:p>
        </p:txBody>
      </p:sp>
      <p:pic>
        <p:nvPicPr>
          <p:cNvPr id="473" name="Google Shape;473;p66"/>
          <p:cNvPicPr preferRelativeResize="0"/>
          <p:nvPr/>
        </p:nvPicPr>
        <p:blipFill>
          <a:blip r:embed="rId3">
            <a:alphaModFix/>
          </a:blip>
          <a:stretch>
            <a:fillRect/>
          </a:stretch>
        </p:blipFill>
        <p:spPr>
          <a:xfrm rot="5400000">
            <a:off x="2040475" y="2719912"/>
            <a:ext cx="583200" cy="583200"/>
          </a:xfrm>
          <a:prstGeom prst="rect">
            <a:avLst/>
          </a:prstGeom>
          <a:noFill/>
          <a:ln>
            <a:noFill/>
          </a:ln>
        </p:spPr>
      </p:pic>
      <p:sp>
        <p:nvSpPr>
          <p:cNvPr id="474" name="Google Shape;474;p66"/>
          <p:cNvSpPr/>
          <p:nvPr/>
        </p:nvSpPr>
        <p:spPr>
          <a:xfrm>
            <a:off x="2514400" y="1979000"/>
            <a:ext cx="5081825" cy="2045925"/>
          </a:xfrm>
          <a:custGeom>
            <a:avLst/>
            <a:gdLst/>
            <a:ahLst/>
            <a:cxnLst/>
            <a:rect l="l" t="t" r="r" b="b"/>
            <a:pathLst>
              <a:path w="203273" h="81837" extrusionOk="0">
                <a:moveTo>
                  <a:pt x="0" y="41684"/>
                </a:moveTo>
                <a:cubicBezTo>
                  <a:pt x="2765" y="40894"/>
                  <a:pt x="5947" y="38291"/>
                  <a:pt x="8413" y="39771"/>
                </a:cubicBezTo>
                <a:cubicBezTo>
                  <a:pt x="11112" y="41392"/>
                  <a:pt x="14121" y="43830"/>
                  <a:pt x="17208" y="43213"/>
                </a:cubicBezTo>
                <a:cubicBezTo>
                  <a:pt x="21303" y="42395"/>
                  <a:pt x="26107" y="38029"/>
                  <a:pt x="29446" y="40536"/>
                </a:cubicBezTo>
                <a:cubicBezTo>
                  <a:pt x="30465" y="41301"/>
                  <a:pt x="30490" y="43346"/>
                  <a:pt x="31740" y="43596"/>
                </a:cubicBezTo>
                <a:cubicBezTo>
                  <a:pt x="36839" y="44617"/>
                  <a:pt x="44152" y="36210"/>
                  <a:pt x="47037" y="40536"/>
                </a:cubicBezTo>
                <a:cubicBezTo>
                  <a:pt x="48652" y="42957"/>
                  <a:pt x="51948" y="45362"/>
                  <a:pt x="51243" y="48185"/>
                </a:cubicBezTo>
                <a:cubicBezTo>
                  <a:pt x="50649" y="50564"/>
                  <a:pt x="47208" y="52307"/>
                  <a:pt x="47802" y="54686"/>
                </a:cubicBezTo>
                <a:cubicBezTo>
                  <a:pt x="48741" y="58447"/>
                  <a:pt x="53838" y="59775"/>
                  <a:pt x="55832" y="63099"/>
                </a:cubicBezTo>
                <a:cubicBezTo>
                  <a:pt x="58031" y="66765"/>
                  <a:pt x="50117" y="73154"/>
                  <a:pt x="53538" y="75719"/>
                </a:cubicBezTo>
                <a:cubicBezTo>
                  <a:pt x="58866" y="79713"/>
                  <a:pt x="66922" y="75250"/>
                  <a:pt x="73423" y="73807"/>
                </a:cubicBezTo>
                <a:cubicBezTo>
                  <a:pt x="80749" y="72181"/>
                  <a:pt x="86951" y="81837"/>
                  <a:pt x="94456" y="81837"/>
                </a:cubicBezTo>
                <a:cubicBezTo>
                  <a:pt x="103669" y="81837"/>
                  <a:pt x="112137" y="73441"/>
                  <a:pt x="121225" y="74954"/>
                </a:cubicBezTo>
                <a:cubicBezTo>
                  <a:pt x="128307" y="76133"/>
                  <a:pt x="134721" y="80476"/>
                  <a:pt x="141876" y="81072"/>
                </a:cubicBezTo>
                <a:cubicBezTo>
                  <a:pt x="146029" y="81418"/>
                  <a:pt x="149261" y="76918"/>
                  <a:pt x="153348" y="76101"/>
                </a:cubicBezTo>
                <a:cubicBezTo>
                  <a:pt x="157273" y="75317"/>
                  <a:pt x="161200" y="78013"/>
                  <a:pt x="165203" y="78013"/>
                </a:cubicBezTo>
                <a:cubicBezTo>
                  <a:pt x="169808" y="78013"/>
                  <a:pt x="174365" y="76866"/>
                  <a:pt x="178970" y="76866"/>
                </a:cubicBezTo>
                <a:cubicBezTo>
                  <a:pt x="186910" y="76866"/>
                  <a:pt x="195577" y="82709"/>
                  <a:pt x="202680" y="79160"/>
                </a:cubicBezTo>
                <a:cubicBezTo>
                  <a:pt x="203843" y="78579"/>
                  <a:pt x="203008" y="76039"/>
                  <a:pt x="201915" y="75336"/>
                </a:cubicBezTo>
                <a:cubicBezTo>
                  <a:pt x="198507" y="73145"/>
                  <a:pt x="194668" y="71646"/>
                  <a:pt x="190825" y="70365"/>
                </a:cubicBezTo>
                <a:cubicBezTo>
                  <a:pt x="189253" y="69841"/>
                  <a:pt x="185495" y="69935"/>
                  <a:pt x="186236" y="68453"/>
                </a:cubicBezTo>
                <a:cubicBezTo>
                  <a:pt x="188387" y="64150"/>
                  <a:pt x="197305" y="65470"/>
                  <a:pt x="198474" y="60804"/>
                </a:cubicBezTo>
                <a:cubicBezTo>
                  <a:pt x="199141" y="58140"/>
                  <a:pt x="192958" y="54384"/>
                  <a:pt x="195414" y="53156"/>
                </a:cubicBezTo>
                <a:cubicBezTo>
                  <a:pt x="203174" y="49276"/>
                  <a:pt x="198261" y="35660"/>
                  <a:pt x="196562" y="27152"/>
                </a:cubicBezTo>
                <a:cubicBezTo>
                  <a:pt x="194789" y="18273"/>
                  <a:pt x="195797" y="9054"/>
                  <a:pt x="195797" y="0"/>
                </a:cubicBezTo>
              </a:path>
            </a:pathLst>
          </a:custGeom>
          <a:noFill/>
          <a:ln w="28575" cap="flat" cmpd="sng">
            <a:solidFill>
              <a:srgbClr val="FF0000"/>
            </a:solidFill>
            <a:prstDash val="solid"/>
            <a:round/>
            <a:headEnd type="none" w="med" len="med"/>
            <a:tailEnd type="none" w="med" len="med"/>
          </a:ln>
        </p:spPr>
      </p:sp>
      <p:cxnSp>
        <p:nvCxnSpPr>
          <p:cNvPr id="475" name="Google Shape;475;p66"/>
          <p:cNvCxnSpPr/>
          <p:nvPr/>
        </p:nvCxnSpPr>
        <p:spPr>
          <a:xfrm>
            <a:off x="6649600" y="707500"/>
            <a:ext cx="439800" cy="0"/>
          </a:xfrm>
          <a:prstGeom prst="straightConnector1">
            <a:avLst/>
          </a:prstGeom>
          <a:noFill/>
          <a:ln w="28575" cap="flat" cmpd="sng">
            <a:solidFill>
              <a:srgbClr val="00FF00"/>
            </a:solidFill>
            <a:prstDash val="solid"/>
            <a:round/>
            <a:headEnd type="none" w="med" len="med"/>
            <a:tailEnd type="none" w="med" len="med"/>
          </a:ln>
        </p:spPr>
      </p:cxnSp>
      <p:sp>
        <p:nvSpPr>
          <p:cNvPr id="476" name="Google Shape;476;p66"/>
          <p:cNvSpPr txBox="1"/>
          <p:nvPr/>
        </p:nvSpPr>
        <p:spPr>
          <a:xfrm>
            <a:off x="7089400" y="5353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Simulated Path</a:t>
            </a:r>
            <a:endParaRPr sz="1000"/>
          </a:p>
        </p:txBody>
      </p:sp>
      <p:cxnSp>
        <p:nvCxnSpPr>
          <p:cNvPr id="477" name="Google Shape;477;p66"/>
          <p:cNvCxnSpPr/>
          <p:nvPr/>
        </p:nvCxnSpPr>
        <p:spPr>
          <a:xfrm>
            <a:off x="6658867" y="936400"/>
            <a:ext cx="439800" cy="0"/>
          </a:xfrm>
          <a:prstGeom prst="straightConnector1">
            <a:avLst/>
          </a:prstGeom>
          <a:noFill/>
          <a:ln w="28575" cap="flat" cmpd="sng">
            <a:solidFill>
              <a:srgbClr val="FF0000"/>
            </a:solidFill>
            <a:prstDash val="solid"/>
            <a:round/>
            <a:headEnd type="none" w="med" len="med"/>
            <a:tailEnd type="none" w="med" len="med"/>
          </a:ln>
        </p:spPr>
      </p:cxnSp>
      <p:sp>
        <p:nvSpPr>
          <p:cNvPr id="478" name="Google Shape;478;p66"/>
          <p:cNvSpPr txBox="1"/>
          <p:nvPr/>
        </p:nvSpPr>
        <p:spPr>
          <a:xfrm>
            <a:off x="7098667" y="764271"/>
            <a:ext cx="12567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Actual Path</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body" idx="1"/>
          </p:nvPr>
        </p:nvSpPr>
        <p:spPr>
          <a:xfrm>
            <a:off x="311700" y="693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Did the drone perform as expected?</a:t>
            </a:r>
            <a:endParaRPr sz="2400"/>
          </a:p>
          <a:p>
            <a:pPr marL="457200" lvl="0" indent="-381000" algn="l" rtl="0">
              <a:spcBef>
                <a:spcPts val="0"/>
              </a:spcBef>
              <a:spcAft>
                <a:spcPts val="0"/>
              </a:spcAft>
              <a:buSzPts val="2400"/>
              <a:buChar char="●"/>
            </a:pPr>
            <a:r>
              <a:rPr lang="en" sz="2400"/>
              <a:t>Where did the actual flight differ from the simulated flight?</a:t>
            </a:r>
            <a:endParaRPr sz="2400"/>
          </a:p>
          <a:p>
            <a:pPr marL="914400" lvl="1" indent="-381000" algn="l" rtl="0">
              <a:spcBef>
                <a:spcPts val="0"/>
              </a:spcBef>
              <a:spcAft>
                <a:spcPts val="0"/>
              </a:spcAft>
              <a:buSzPts val="2400"/>
              <a:buChar char="○"/>
            </a:pPr>
            <a:r>
              <a:rPr lang="en" sz="2400"/>
              <a:t>What are some reasons for these differences?</a:t>
            </a:r>
            <a:endParaRPr sz="2400"/>
          </a:p>
          <a:p>
            <a:pPr marL="457200" lvl="0" indent="-381000" algn="l" rtl="0">
              <a:spcBef>
                <a:spcPts val="0"/>
              </a:spcBef>
              <a:spcAft>
                <a:spcPts val="0"/>
              </a:spcAft>
              <a:buSzPts val="2400"/>
              <a:buChar char="●"/>
            </a:pPr>
            <a:r>
              <a:rPr lang="en" sz="2400"/>
              <a:t>If you flew your flight plan more than once, were there differences in the actual flight using the same program?</a:t>
            </a:r>
            <a:endParaRPr sz="2400"/>
          </a:p>
          <a:p>
            <a:pPr marL="914400" lvl="1" indent="-381000" algn="l" rtl="0">
              <a:spcBef>
                <a:spcPts val="0"/>
              </a:spcBef>
              <a:spcAft>
                <a:spcPts val="0"/>
              </a:spcAft>
              <a:buSzPts val="2400"/>
              <a:buChar char="○"/>
            </a:pPr>
            <a:r>
              <a:rPr lang="en" sz="2400"/>
              <a:t>Why might there be differences?</a:t>
            </a:r>
            <a:endParaRPr sz="2400"/>
          </a:p>
          <a:p>
            <a:pPr marL="457200" lvl="0" indent="-381000" algn="l" rtl="0">
              <a:spcBef>
                <a:spcPts val="0"/>
              </a:spcBef>
              <a:spcAft>
                <a:spcPts val="0"/>
              </a:spcAft>
              <a:buSzPts val="2400"/>
              <a:buChar char="●"/>
            </a:pPr>
            <a:r>
              <a:rPr lang="en" sz="2400"/>
              <a:t>How could the simulation be made more accurate?</a:t>
            </a:r>
            <a:endParaRPr sz="2400"/>
          </a:p>
          <a:p>
            <a:pPr marL="457200" lvl="0" indent="-381000" algn="l" rtl="0">
              <a:spcBef>
                <a:spcPts val="0"/>
              </a:spcBef>
              <a:spcAft>
                <a:spcPts val="0"/>
              </a:spcAft>
              <a:buSzPts val="2400"/>
              <a:buChar char="●"/>
            </a:pPr>
            <a:r>
              <a:rPr lang="en" sz="2400"/>
              <a:t>Could you adjust your program to make your actual flight better match your planned path?</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66666"/>
                </a:solidFill>
              </a:rPr>
              <a:t>Models</a:t>
            </a:r>
            <a:endParaRPr>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9"/>
          <p:cNvSpPr txBox="1">
            <a:spLocks noGrp="1"/>
          </p:cNvSpPr>
          <p:nvPr>
            <p:ph type="body" idx="1"/>
          </p:nvPr>
        </p:nvSpPr>
        <p:spPr>
          <a:xfrm>
            <a:off x="311700" y="693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Can you think of any simulations or models that are used for natural phenomena?</a:t>
            </a:r>
            <a:endParaRPr sz="2400"/>
          </a:p>
          <a:p>
            <a:pPr marL="914400" lvl="1" indent="-381000" algn="l" rtl="0">
              <a:spcBef>
                <a:spcPts val="0"/>
              </a:spcBef>
              <a:spcAft>
                <a:spcPts val="0"/>
              </a:spcAft>
              <a:buSzPts val="2400"/>
              <a:buChar char="○"/>
            </a:pPr>
            <a:r>
              <a:rPr lang="en" sz="2400"/>
              <a:t>Why might such models be useful?</a:t>
            </a:r>
            <a:endParaRPr sz="2400"/>
          </a:p>
          <a:p>
            <a:pPr marL="457200" lvl="0" indent="-381000" algn="l" rtl="0">
              <a:spcBef>
                <a:spcPts val="0"/>
              </a:spcBef>
              <a:spcAft>
                <a:spcPts val="0"/>
              </a:spcAft>
              <a:buSzPts val="2400"/>
              <a:buChar char="●"/>
            </a:pPr>
            <a:r>
              <a:rPr lang="en" sz="2400"/>
              <a:t>Can you think of any other simulations or models that are used for used for man-made or designed systems?</a:t>
            </a:r>
            <a:endParaRPr sz="2400"/>
          </a:p>
          <a:p>
            <a:pPr marL="914400" lvl="1" indent="-381000" algn="l" rtl="0">
              <a:spcBef>
                <a:spcPts val="0"/>
              </a:spcBef>
              <a:spcAft>
                <a:spcPts val="0"/>
              </a:spcAft>
              <a:buSzPts val="2400"/>
              <a:buChar char="○"/>
            </a:pPr>
            <a:r>
              <a:rPr lang="en" sz="2400"/>
              <a:t>Why might such models be useful?</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aphicFrame>
        <p:nvGraphicFramePr>
          <p:cNvPr id="498" name="Google Shape;498;p70"/>
          <p:cNvGraphicFramePr/>
          <p:nvPr/>
        </p:nvGraphicFramePr>
        <p:xfrm>
          <a:off x="952500" y="301575"/>
          <a:ext cx="3000000" cy="3000000"/>
        </p:xfrm>
        <a:graphic>
          <a:graphicData uri="http://schemas.openxmlformats.org/drawingml/2006/table">
            <a:tbl>
              <a:tblPr>
                <a:noFill/>
                <a:tableStyleId>{2A1AEE78-9747-4BAD-BDC6-34159C19A30A}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b="1"/>
                        <a:t>Word or Term</a:t>
                      </a:r>
                      <a:endParaRPr sz="1200" b="1"/>
                    </a:p>
                  </a:txBody>
                  <a:tcPr marL="91425" marR="91425" marT="91425" marB="91425">
                    <a:solidFill>
                      <a:srgbClr val="B7B7B7"/>
                    </a:solidFill>
                  </a:tcPr>
                </a:tc>
                <a:tc>
                  <a:txBody>
                    <a:bodyPr/>
                    <a:lstStyle/>
                    <a:p>
                      <a:pPr marL="0" lvl="0" indent="0" algn="l" rtl="0">
                        <a:spcBef>
                          <a:spcPts val="0"/>
                        </a:spcBef>
                        <a:spcAft>
                          <a:spcPts val="0"/>
                        </a:spcAft>
                        <a:buNone/>
                      </a:pPr>
                      <a:r>
                        <a:rPr lang="en" sz="1200" b="1"/>
                        <a:t>Definition</a:t>
                      </a:r>
                      <a:endParaRPr sz="1200" b="1"/>
                    </a:p>
                  </a:txBody>
                  <a:tcPr marL="91425" marR="91425" marT="91425" marB="91425">
                    <a:solidFill>
                      <a:srgbClr val="B7B7B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Computer Program</a:t>
                      </a:r>
                      <a:endParaRPr sz="1200"/>
                    </a:p>
                  </a:txBody>
                  <a:tcPr marL="91425" marR="91425" marT="91425" marB="91425"/>
                </a:tc>
                <a:tc>
                  <a:txBody>
                    <a:bodyPr/>
                    <a:lstStyle/>
                    <a:p>
                      <a:pPr marL="0" lvl="0" indent="0" algn="l" rtl="0">
                        <a:spcBef>
                          <a:spcPts val="0"/>
                        </a:spcBef>
                        <a:spcAft>
                          <a:spcPts val="0"/>
                        </a:spcAft>
                        <a:buNone/>
                      </a:pPr>
                      <a:r>
                        <a:rPr lang="en" sz="1200"/>
                        <a:t>A computer program is a collection of instructions that performs a specific task when executed by a computer.</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Computer Programming Language</a:t>
                      </a:r>
                      <a:endParaRPr sz="1200"/>
                    </a:p>
                  </a:txBody>
                  <a:tcPr marL="91425" marR="91425" marT="91425" marB="91425"/>
                </a:tc>
                <a:tc>
                  <a:txBody>
                    <a:bodyPr/>
                    <a:lstStyle/>
                    <a:p>
                      <a:pPr marL="0" lvl="0" indent="0" algn="l" rtl="0">
                        <a:spcBef>
                          <a:spcPts val="0"/>
                        </a:spcBef>
                        <a:spcAft>
                          <a:spcPts val="0"/>
                        </a:spcAft>
                        <a:buNone/>
                      </a:pPr>
                      <a:r>
                        <a:rPr lang="en" sz="1200"/>
                        <a:t>A specific set of instructions that can be used to program a computer. This includes rules for what is correct and how to accomplish tasks.</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Python</a:t>
                      </a:r>
                      <a:endParaRPr sz="1200"/>
                    </a:p>
                  </a:txBody>
                  <a:tcPr marL="91425" marR="91425" marT="91425" marB="91425"/>
                </a:tc>
                <a:tc>
                  <a:txBody>
                    <a:bodyPr/>
                    <a:lstStyle/>
                    <a:p>
                      <a:pPr marL="0" lvl="0" indent="0" algn="l" rtl="0">
                        <a:spcBef>
                          <a:spcPts val="0"/>
                        </a:spcBef>
                        <a:spcAft>
                          <a:spcPts val="0"/>
                        </a:spcAft>
                        <a:buNone/>
                      </a:pPr>
                      <a:r>
                        <a:rPr lang="en" sz="1200"/>
                        <a:t>A computer programming language that is easy to learn, but also very powerful.</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Computer Software</a:t>
                      </a:r>
                      <a:endParaRPr sz="12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Computer software is a collection of instructions or programs that performs a specific task when executed by a computer.</a:t>
                      </a:r>
                      <a:endParaRPr sz="12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t>API</a:t>
                      </a:r>
                      <a:endParaRPr sz="1200"/>
                    </a:p>
                  </a:txBody>
                  <a:tcPr marL="91425" marR="91425" marT="91425" marB="91425"/>
                </a:tc>
                <a:tc>
                  <a:txBody>
                    <a:bodyPr/>
                    <a:lstStyle/>
                    <a:p>
                      <a:pPr marL="0" lvl="0" indent="0" algn="l" rtl="0">
                        <a:spcBef>
                          <a:spcPts val="0"/>
                        </a:spcBef>
                        <a:spcAft>
                          <a:spcPts val="0"/>
                        </a:spcAft>
                        <a:buNone/>
                      </a:pPr>
                      <a:r>
                        <a:rPr lang="en" sz="1200"/>
                        <a:t>A application programming interface is a program that translates instructions from a programming language to another system to make controlling a system easier.</a:t>
                      </a:r>
                      <a:endParaRPr sz="12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a:t>Computer Simulation</a:t>
                      </a:r>
                      <a:endParaRPr sz="1200"/>
                    </a:p>
                  </a:txBody>
                  <a:tcPr marL="91425" marR="91425" marT="91425" marB="91425"/>
                </a:tc>
                <a:tc>
                  <a:txBody>
                    <a:bodyPr/>
                    <a:lstStyle/>
                    <a:p>
                      <a:pPr marL="0" lvl="0" indent="0" algn="l" rtl="0">
                        <a:spcBef>
                          <a:spcPts val="0"/>
                        </a:spcBef>
                        <a:spcAft>
                          <a:spcPts val="0"/>
                        </a:spcAft>
                        <a:buNone/>
                      </a:pPr>
                      <a:r>
                        <a:rPr lang="en" sz="1200"/>
                        <a:t>A computer program that acts like a real device to test programs to see how they work in a safe environment.</a:t>
                      </a:r>
                      <a:endParaRPr sz="12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86" name="Google Shape;86;p18"/>
          <p:cNvSpPr txBox="1">
            <a:spLocks noGrp="1"/>
          </p:cNvSpPr>
          <p:nvPr>
            <p:ph type="body" idx="4294967295"/>
          </p:nvPr>
        </p:nvSpPr>
        <p:spPr>
          <a:xfrm>
            <a:off x="322225" y="1666350"/>
            <a:ext cx="7896900" cy="244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If you know the Python Programming language, you can write programs for hundreds of different devices like those on the next page which all have Python APIs.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l="24713" t="29430" r="20548" b="8715"/>
          <a:stretch/>
        </p:blipFill>
        <p:spPr>
          <a:xfrm>
            <a:off x="708975" y="277975"/>
            <a:ext cx="1522050" cy="1301625"/>
          </a:xfrm>
          <a:prstGeom prst="rect">
            <a:avLst/>
          </a:prstGeom>
          <a:noFill/>
          <a:ln>
            <a:noFill/>
          </a:ln>
        </p:spPr>
      </p:pic>
      <p:pic>
        <p:nvPicPr>
          <p:cNvPr id="92" name="Google Shape;92;p19"/>
          <p:cNvPicPr preferRelativeResize="0"/>
          <p:nvPr/>
        </p:nvPicPr>
        <p:blipFill>
          <a:blip r:embed="rId4">
            <a:alphaModFix/>
          </a:blip>
          <a:stretch>
            <a:fillRect/>
          </a:stretch>
        </p:blipFill>
        <p:spPr>
          <a:xfrm>
            <a:off x="7030275" y="340975"/>
            <a:ext cx="1301625" cy="1301625"/>
          </a:xfrm>
          <a:prstGeom prst="rect">
            <a:avLst/>
          </a:prstGeom>
          <a:noFill/>
          <a:ln>
            <a:noFill/>
          </a:ln>
        </p:spPr>
      </p:pic>
      <p:pic>
        <p:nvPicPr>
          <p:cNvPr id="93" name="Google Shape;93;p19"/>
          <p:cNvPicPr preferRelativeResize="0"/>
          <p:nvPr/>
        </p:nvPicPr>
        <p:blipFill>
          <a:blip r:embed="rId5">
            <a:alphaModFix/>
          </a:blip>
          <a:stretch>
            <a:fillRect/>
          </a:stretch>
        </p:blipFill>
        <p:spPr>
          <a:xfrm>
            <a:off x="332200" y="3390525"/>
            <a:ext cx="2663150" cy="1225050"/>
          </a:xfrm>
          <a:prstGeom prst="rect">
            <a:avLst/>
          </a:prstGeom>
          <a:noFill/>
          <a:ln>
            <a:noFill/>
          </a:ln>
        </p:spPr>
      </p:pic>
      <p:pic>
        <p:nvPicPr>
          <p:cNvPr id="94" name="Google Shape;94;p19"/>
          <p:cNvPicPr preferRelativeResize="0"/>
          <p:nvPr/>
        </p:nvPicPr>
        <p:blipFill>
          <a:blip r:embed="rId6">
            <a:alphaModFix/>
          </a:blip>
          <a:stretch>
            <a:fillRect/>
          </a:stretch>
        </p:blipFill>
        <p:spPr>
          <a:xfrm>
            <a:off x="7030275" y="2624226"/>
            <a:ext cx="1012028" cy="1898799"/>
          </a:xfrm>
          <a:prstGeom prst="rect">
            <a:avLst/>
          </a:prstGeom>
          <a:noFill/>
          <a:ln>
            <a:noFill/>
          </a:ln>
        </p:spPr>
      </p:pic>
      <p:pic>
        <p:nvPicPr>
          <p:cNvPr id="95" name="Google Shape;95;p19"/>
          <p:cNvPicPr preferRelativeResize="0"/>
          <p:nvPr/>
        </p:nvPicPr>
        <p:blipFill>
          <a:blip r:embed="rId7">
            <a:alphaModFix/>
          </a:blip>
          <a:stretch>
            <a:fillRect/>
          </a:stretch>
        </p:blipFill>
        <p:spPr>
          <a:xfrm>
            <a:off x="1697775" y="2090451"/>
            <a:ext cx="1644375" cy="1067551"/>
          </a:xfrm>
          <a:prstGeom prst="rect">
            <a:avLst/>
          </a:prstGeom>
          <a:noFill/>
          <a:ln>
            <a:noFill/>
          </a:ln>
        </p:spPr>
      </p:pic>
      <p:pic>
        <p:nvPicPr>
          <p:cNvPr id="96" name="Google Shape;96;p19"/>
          <p:cNvPicPr preferRelativeResize="0"/>
          <p:nvPr/>
        </p:nvPicPr>
        <p:blipFill>
          <a:blip r:embed="rId8">
            <a:alphaModFix/>
          </a:blip>
          <a:stretch>
            <a:fillRect/>
          </a:stretch>
        </p:blipFill>
        <p:spPr>
          <a:xfrm>
            <a:off x="4181900" y="3552825"/>
            <a:ext cx="1953751" cy="1448775"/>
          </a:xfrm>
          <a:prstGeom prst="rect">
            <a:avLst/>
          </a:prstGeom>
          <a:noFill/>
          <a:ln>
            <a:noFill/>
          </a:ln>
        </p:spPr>
      </p:pic>
      <p:pic>
        <p:nvPicPr>
          <p:cNvPr id="97" name="Google Shape;97;p19"/>
          <p:cNvPicPr preferRelativeResize="0"/>
          <p:nvPr/>
        </p:nvPicPr>
        <p:blipFill>
          <a:blip r:embed="rId9">
            <a:alphaModFix/>
          </a:blip>
          <a:stretch>
            <a:fillRect/>
          </a:stretch>
        </p:blipFill>
        <p:spPr>
          <a:xfrm>
            <a:off x="4456550" y="842742"/>
            <a:ext cx="1953750" cy="1781482"/>
          </a:xfrm>
          <a:prstGeom prst="rect">
            <a:avLst/>
          </a:prstGeom>
          <a:noFill/>
          <a:ln>
            <a:noFill/>
          </a:ln>
        </p:spPr>
      </p:pic>
      <p:pic>
        <p:nvPicPr>
          <p:cNvPr id="98" name="Google Shape;98;p19"/>
          <p:cNvPicPr preferRelativeResize="0"/>
          <p:nvPr/>
        </p:nvPicPr>
        <p:blipFill>
          <a:blip r:embed="rId10">
            <a:alphaModFix/>
          </a:blip>
          <a:stretch>
            <a:fillRect/>
          </a:stretch>
        </p:blipFill>
        <p:spPr>
          <a:xfrm>
            <a:off x="3118200" y="458012"/>
            <a:ext cx="1182332" cy="106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6123780" y="151575"/>
            <a:ext cx="1958875" cy="661650"/>
          </a:xfrm>
          <a:prstGeom prst="rect">
            <a:avLst/>
          </a:prstGeom>
          <a:noFill/>
          <a:ln>
            <a:noFill/>
          </a:ln>
        </p:spPr>
      </p:pic>
      <p:sp>
        <p:nvSpPr>
          <p:cNvPr id="104" name="Google Shape;104;p20"/>
          <p:cNvSpPr txBox="1">
            <a:spLocks noGrp="1"/>
          </p:cNvSpPr>
          <p:nvPr>
            <p:ph type="body" idx="4294967295"/>
          </p:nvPr>
        </p:nvSpPr>
        <p:spPr>
          <a:xfrm>
            <a:off x="385200" y="994550"/>
            <a:ext cx="81174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Pretend you are building a new drone that takes pictures of crops growing in fields. How could you make the drone fly the same route every day at the same time?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09" name="Google Shape;109;p21"/>
          <p:cNvGrpSpPr/>
          <p:nvPr/>
        </p:nvGrpSpPr>
        <p:grpSpPr>
          <a:xfrm>
            <a:off x="2393300" y="1005050"/>
            <a:ext cx="1794900" cy="2760200"/>
            <a:chOff x="6854525" y="910575"/>
            <a:chExt cx="1794900" cy="2760200"/>
          </a:xfrm>
        </p:grpSpPr>
        <p:sp>
          <p:nvSpPr>
            <p:cNvPr id="110" name="Google Shape;110;p21"/>
            <p:cNvSpPr/>
            <p:nvPr/>
          </p:nvSpPr>
          <p:spPr>
            <a:xfrm>
              <a:off x="6854525" y="1965325"/>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API</a:t>
              </a:r>
              <a:endParaRPr b="1">
                <a:solidFill>
                  <a:srgbClr val="666666"/>
                </a:solidFill>
              </a:endParaRPr>
            </a:p>
          </p:txBody>
        </p:sp>
        <p:sp>
          <p:nvSpPr>
            <p:cNvPr id="111" name="Google Shape;111;p21"/>
            <p:cNvSpPr/>
            <p:nvPr/>
          </p:nvSpPr>
          <p:spPr>
            <a:xfrm>
              <a:off x="6854525" y="910575"/>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Python Program</a:t>
              </a:r>
              <a:endParaRPr b="1">
                <a:solidFill>
                  <a:srgbClr val="666666"/>
                </a:solidFill>
              </a:endParaRPr>
            </a:p>
          </p:txBody>
        </p:sp>
        <p:sp>
          <p:nvSpPr>
            <p:cNvPr id="112" name="Google Shape;112;p21"/>
            <p:cNvSpPr/>
            <p:nvPr/>
          </p:nvSpPr>
          <p:spPr>
            <a:xfrm>
              <a:off x="6854525" y="3020075"/>
              <a:ext cx="1794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rPr>
                <a:t>Device</a:t>
              </a:r>
              <a:endParaRPr b="1">
                <a:solidFill>
                  <a:srgbClr val="666666"/>
                </a:solidFill>
              </a:endParaRPr>
            </a:p>
          </p:txBody>
        </p:sp>
        <p:cxnSp>
          <p:nvCxnSpPr>
            <p:cNvPr id="113" name="Google Shape;113;p21"/>
            <p:cNvCxnSpPr>
              <a:stCxn id="111" idx="2"/>
              <a:endCxn id="110" idx="0"/>
            </p:cNvCxnSpPr>
            <p:nvPr/>
          </p:nvCxnSpPr>
          <p:spPr>
            <a:xfrm>
              <a:off x="7751975" y="1561275"/>
              <a:ext cx="0" cy="404100"/>
            </a:xfrm>
            <a:prstGeom prst="straightConnector1">
              <a:avLst/>
            </a:prstGeom>
            <a:noFill/>
            <a:ln w="9525" cap="flat" cmpd="sng">
              <a:solidFill>
                <a:schemeClr val="dk2"/>
              </a:solidFill>
              <a:prstDash val="solid"/>
              <a:round/>
              <a:headEnd type="none" w="med" len="med"/>
              <a:tailEnd type="triangle" w="med" len="med"/>
            </a:ln>
          </p:spPr>
        </p:cxnSp>
        <p:cxnSp>
          <p:nvCxnSpPr>
            <p:cNvPr id="114" name="Google Shape;114;p21"/>
            <p:cNvCxnSpPr/>
            <p:nvPr/>
          </p:nvCxnSpPr>
          <p:spPr>
            <a:xfrm>
              <a:off x="7751975" y="2616025"/>
              <a:ext cx="0" cy="404100"/>
            </a:xfrm>
            <a:prstGeom prst="straightConnector1">
              <a:avLst/>
            </a:prstGeom>
            <a:noFill/>
            <a:ln w="9525" cap="flat" cmpd="sng">
              <a:solidFill>
                <a:schemeClr val="dk2"/>
              </a:solidFill>
              <a:prstDash val="solid"/>
              <a:round/>
              <a:headEnd type="none" w="med" len="med"/>
              <a:tailEnd type="triangle" w="med" len="med"/>
            </a:ln>
          </p:spPr>
        </p:cxnSp>
      </p:grpSp>
      <p:sp>
        <p:nvSpPr>
          <p:cNvPr id="115" name="Google Shape;115;p21"/>
          <p:cNvSpPr txBox="1"/>
          <p:nvPr/>
        </p:nvSpPr>
        <p:spPr>
          <a:xfrm>
            <a:off x="4905550" y="942075"/>
            <a:ext cx="2008500" cy="27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“API, tell the drone to fly forward”</a:t>
            </a: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r>
              <a:rPr lang="en">
                <a:solidFill>
                  <a:srgbClr val="666666"/>
                </a:solidFill>
              </a:rPr>
              <a:t>“OK, I’ll send your command to the drone”</a:t>
            </a: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r>
              <a:rPr lang="en">
                <a:solidFill>
                  <a:srgbClr val="666666"/>
                </a:solidFill>
              </a:rPr>
              <a:t>“OK, API, I will fly forward”</a:t>
            </a:r>
            <a:endParaRPr>
              <a:solidFill>
                <a:srgbClr val="666666"/>
              </a:solidFill>
            </a:endParaRPr>
          </a:p>
          <a:p>
            <a:pPr marL="0" lvl="0" indent="0" algn="l" rtl="0">
              <a:spcBef>
                <a:spcPts val="0"/>
              </a:spcBef>
              <a:spcAft>
                <a:spcPts val="0"/>
              </a:spcAft>
              <a:buNone/>
            </a:pPr>
            <a:endParaRPr>
              <a:solidFill>
                <a:srgbClr val="666666"/>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1812</Words>
  <Application>Microsoft Office PowerPoint</Application>
  <PresentationFormat>On-screen Show (16:9)</PresentationFormat>
  <Paragraphs>188</Paragraphs>
  <Slides>58</Slides>
  <Notes>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58</vt:i4>
      </vt:variant>
    </vt:vector>
  </HeadingPairs>
  <TitlesOfParts>
    <vt:vector size="61" baseType="lpstr">
      <vt:lpstr>Arial</vt:lpstr>
      <vt:lpstr>Courier New</vt:lpstr>
      <vt:lpstr>Simple Light</vt:lpstr>
      <vt:lpstr>PowerPoint Presentation</vt:lpstr>
      <vt:lpstr>Programming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the Drone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and Simulations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Program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Sending Your Program to a Real Drone</vt:lpstr>
      <vt:lpstr>PowerPoint Presentation</vt:lpstr>
      <vt:lpstr>PowerPoint Presentation</vt:lpstr>
      <vt:lpstr>PowerPoint Presentation</vt:lpstr>
      <vt:lpstr>PowerPoint Presentation</vt:lpstr>
      <vt:lpstr>In-class Drone Exercise</vt:lpstr>
      <vt:lpstr>PowerPoint Presentation</vt:lpstr>
      <vt:lpstr>PowerPoint Presentation</vt:lpstr>
      <vt:lpstr>Run Your Simulation</vt:lpstr>
      <vt:lpstr>PowerPoint Presentation</vt:lpstr>
      <vt:lpstr>PowerPoint Presentation</vt:lpstr>
      <vt:lpstr>Test Your Model With a Real Drone</vt:lpstr>
      <vt:lpstr>PowerPoint Presentation</vt:lpstr>
      <vt:lpstr>PowerPoint Presentation</vt:lpstr>
      <vt:lpstr>Models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Sellman</dc:creator>
  <cp:lastModifiedBy>Collin Sellman</cp:lastModifiedBy>
  <cp:revision>1</cp:revision>
  <dcterms:modified xsi:type="dcterms:W3CDTF">2022-07-13T23:01:21Z</dcterms:modified>
</cp:coreProperties>
</file>